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embeddedFontLst>
    <p:embeddedFont>
      <p:font typeface="Nunito" panose="020B0604020202020204" charset="0"/>
      <p:regular r:id="rId32"/>
      <p:bold r:id="rId33"/>
      <p:italic r:id="rId34"/>
      <p:boldItalic r:id="rId35"/>
    </p:embeddedFont>
    <p:embeddedFont>
      <p:font typeface="Montserrat" panose="020B0604020202020204" charset="0"/>
      <p:regular r:id="rId36"/>
      <p:bold r:id="rId37"/>
      <p:italic r:id="rId38"/>
      <p:boldItalic r:id="rId39"/>
    </p:embeddedFont>
    <p:embeddedFont>
      <p:font typeface="Bree Serif" panose="020B0604020202020204" charset="0"/>
      <p:regular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90" y="33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3cdc0a487a_3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3cdc0a487a_3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3cdc0a487a_3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3cdc0a487a_3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3c91eb910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3c91eb910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3c91eb9105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3c91eb9105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3c91eb9105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3c91eb9105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3cdc0a487a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3cdc0a487a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3c91eb9105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3c91eb9105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3c91eb9105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3c91eb9105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3c91eb9105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3c91eb9105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3c91eb9105_1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3c91eb9105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3a54a2b352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3a54a2b352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3c91eb9105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3c91eb9105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3ca08d605d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3ca08d605d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3ca08d605d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3ca08d605d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3ca08d605d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3ca08d605d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3ca08d605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13ca08d605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3ca08d605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3ca08d605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3ca08d605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3ca08d605d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3ca08d605d_4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3ca08d605d_4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3ca08d605d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13ca08d605d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3cdc0a487a_2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3cdc0a487a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368e406e81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368e406e81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3ca08d605d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3ca08d605d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3cdc0a487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3cdc0a487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3a54a2b352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3a54a2b352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3a54a2b352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3a54a2b352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3a54a2b352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3a54a2b352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368e406e8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368e406e8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hyperlink" Target="https://www.instagram.com/cevidtjpr/" TargetMode="External"/><Relationship Id="rId4" Type="http://schemas.openxmlformats.org/officeDocument/2006/relationships/hyperlink" Target="https://www.tjpr.jus.br/web/cevid/inici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971696"/>
            <a:ext cx="9144003" cy="3942458"/>
          </a:xfrm>
          <a:prstGeom prst="rect">
            <a:avLst/>
          </a:prstGeom>
          <a:noFill/>
          <a:ln>
            <a:noFill/>
          </a:ln>
        </p:spPr>
      </p:pic>
      <p:pic>
        <p:nvPicPr>
          <p:cNvPr id="55" name="Google Shape;55;p13"/>
          <p:cNvPicPr preferRelativeResize="0"/>
          <p:nvPr/>
        </p:nvPicPr>
        <p:blipFill>
          <a:blip r:embed="rId4">
            <a:alphaModFix/>
          </a:blip>
          <a:stretch>
            <a:fillRect/>
          </a:stretch>
        </p:blipFill>
        <p:spPr>
          <a:xfrm>
            <a:off x="3782250" y="57775"/>
            <a:ext cx="1579490" cy="792600"/>
          </a:xfrm>
          <a:prstGeom prst="rect">
            <a:avLst/>
          </a:prstGeom>
          <a:noFill/>
          <a:ln>
            <a:noFill/>
          </a:ln>
        </p:spPr>
      </p:pic>
      <p:sp>
        <p:nvSpPr>
          <p:cNvPr id="56" name="Google Shape;56;p13"/>
          <p:cNvSpPr txBox="1"/>
          <p:nvPr/>
        </p:nvSpPr>
        <p:spPr>
          <a:xfrm>
            <a:off x="7461600" y="571500"/>
            <a:ext cx="5547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7" name="Google Shape;57;p13"/>
          <p:cNvSpPr txBox="1">
            <a:spLocks noGrp="1"/>
          </p:cNvSpPr>
          <p:nvPr>
            <p:ph type="ctrTitle"/>
          </p:nvPr>
        </p:nvSpPr>
        <p:spPr>
          <a:xfrm>
            <a:off x="-50" y="1060850"/>
            <a:ext cx="9144000" cy="2052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pt-BR" sz="3600" b="1">
                <a:solidFill>
                  <a:srgbClr val="123141"/>
                </a:solidFill>
                <a:latin typeface="Bree Serif"/>
                <a:ea typeface="Bree Serif"/>
                <a:cs typeface="Bree Serif"/>
                <a:sym typeface="Bree Serif"/>
              </a:rPr>
              <a:t>Curso de Formação Inicial à Magistratura</a:t>
            </a:r>
            <a:endParaRPr sz="2400" b="1">
              <a:solidFill>
                <a:srgbClr val="123141"/>
              </a:solidFill>
              <a:latin typeface="Bree Serif"/>
              <a:ea typeface="Bree Serif"/>
              <a:cs typeface="Bree Serif"/>
              <a:sym typeface="Bree Serif"/>
            </a:endParaRPr>
          </a:p>
        </p:txBody>
      </p:sp>
      <p:sp>
        <p:nvSpPr>
          <p:cNvPr id="58" name="Google Shape;58;p13"/>
          <p:cNvSpPr txBox="1">
            <a:spLocks noGrp="1"/>
          </p:cNvSpPr>
          <p:nvPr>
            <p:ph type="subTitle" idx="1"/>
          </p:nvPr>
        </p:nvSpPr>
        <p:spPr>
          <a:xfrm>
            <a:off x="127025" y="3202600"/>
            <a:ext cx="8520600" cy="792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pt-BR" sz="2400">
                <a:solidFill>
                  <a:srgbClr val="123141"/>
                </a:solidFill>
                <a:latin typeface="Montserrat"/>
                <a:ea typeface="Montserrat"/>
                <a:cs typeface="Montserrat"/>
                <a:sym typeface="Montserrat"/>
              </a:rPr>
              <a:t>02 de agosto de 2022</a:t>
            </a:r>
            <a:endParaRPr sz="2400">
              <a:solidFill>
                <a:srgbClr val="12314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1624463" y="0"/>
            <a:ext cx="5895900" cy="572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pt-BR" sz="1800" b="1">
                <a:solidFill>
                  <a:srgbClr val="123141"/>
                </a:solidFill>
                <a:latin typeface="Bree Serif"/>
                <a:ea typeface="Bree Serif"/>
                <a:cs typeface="Bree Serif"/>
                <a:sym typeface="Bree Serif"/>
              </a:rPr>
              <a:t>Manual de Rotinas e Estruturação dos Juizados de Violência Doméstica e Familiar contra a Mulher</a:t>
            </a:r>
            <a:endParaRPr/>
          </a:p>
        </p:txBody>
      </p:sp>
      <p:pic>
        <p:nvPicPr>
          <p:cNvPr id="125" name="Google Shape;125;p22"/>
          <p:cNvPicPr preferRelativeResize="0"/>
          <p:nvPr/>
        </p:nvPicPr>
        <p:blipFill rotWithShape="1">
          <a:blip r:embed="rId3">
            <a:alphaModFix/>
          </a:blip>
          <a:srcRect t="-12990" b="12989"/>
          <a:stretch/>
        </p:blipFill>
        <p:spPr>
          <a:xfrm>
            <a:off x="-30825" y="-8675"/>
            <a:ext cx="9206477" cy="5143499"/>
          </a:xfrm>
          <a:prstGeom prst="rect">
            <a:avLst/>
          </a:prstGeom>
          <a:noFill/>
          <a:ln>
            <a:noFill/>
          </a:ln>
        </p:spPr>
      </p:pic>
      <p:pic>
        <p:nvPicPr>
          <p:cNvPr id="126" name="Google Shape;126;p22"/>
          <p:cNvPicPr preferRelativeResize="0"/>
          <p:nvPr/>
        </p:nvPicPr>
        <p:blipFill>
          <a:blip r:embed="rId4">
            <a:alphaModFix/>
          </a:blip>
          <a:stretch>
            <a:fillRect/>
          </a:stretch>
        </p:blipFill>
        <p:spPr>
          <a:xfrm>
            <a:off x="5704527" y="838675"/>
            <a:ext cx="2943550" cy="4101775"/>
          </a:xfrm>
          <a:prstGeom prst="rect">
            <a:avLst/>
          </a:prstGeom>
          <a:noFill/>
          <a:ln>
            <a:noFill/>
          </a:ln>
        </p:spPr>
      </p:pic>
      <p:sp>
        <p:nvSpPr>
          <p:cNvPr id="127" name="Google Shape;127;p22"/>
          <p:cNvSpPr txBox="1"/>
          <p:nvPr/>
        </p:nvSpPr>
        <p:spPr>
          <a:xfrm>
            <a:off x="318325" y="1953225"/>
            <a:ext cx="4615500" cy="19857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pt-BR" sz="1300">
                <a:latin typeface="Bree Serif"/>
                <a:ea typeface="Bree Serif"/>
                <a:cs typeface="Bree Serif"/>
                <a:sym typeface="Bree Serif"/>
              </a:rPr>
              <a:t>O Manual de Rotinas e Estruturação dos Juizados de Violência Doméstica e Familiar contra a Mulher, elaborado pelo Conselho Nacional de Justiça, o qual propõe procedimentos para o funcionamento das referidas Serventias e visa a prestar orientações  aos magistrados e servidores atuantes tanto nas unidades especializadas como em Varas Criminais comuns que cumulam a competência para processar e julgar os feitos afetos à Lei Maria da Penha</a:t>
            </a:r>
            <a:endParaRPr sz="1300">
              <a:latin typeface="Bree Serif"/>
              <a:ea typeface="Bree Serif"/>
              <a:cs typeface="Bree Serif"/>
              <a:sym typeface="Bree Serif"/>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3250606" y="0"/>
            <a:ext cx="2643600" cy="572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pt-BR" sz="1800" b="1">
                <a:solidFill>
                  <a:srgbClr val="123141"/>
                </a:solidFill>
                <a:latin typeface="Bree Serif"/>
                <a:ea typeface="Bree Serif"/>
                <a:cs typeface="Bree Serif"/>
                <a:sym typeface="Bree Serif"/>
              </a:rPr>
              <a:t>Boletins Informativos</a:t>
            </a:r>
            <a:endParaRPr/>
          </a:p>
        </p:txBody>
      </p:sp>
      <p:pic>
        <p:nvPicPr>
          <p:cNvPr id="133" name="Google Shape;133;p23"/>
          <p:cNvPicPr preferRelativeResize="0"/>
          <p:nvPr/>
        </p:nvPicPr>
        <p:blipFill rotWithShape="1">
          <a:blip r:embed="rId3">
            <a:alphaModFix/>
          </a:blip>
          <a:srcRect t="-12990" b="12989"/>
          <a:stretch/>
        </p:blipFill>
        <p:spPr>
          <a:xfrm>
            <a:off x="0" y="-4325"/>
            <a:ext cx="9144003" cy="5024851"/>
          </a:xfrm>
          <a:prstGeom prst="rect">
            <a:avLst/>
          </a:prstGeom>
          <a:noFill/>
          <a:ln>
            <a:noFill/>
          </a:ln>
        </p:spPr>
      </p:pic>
      <p:sp>
        <p:nvSpPr>
          <p:cNvPr id="134" name="Google Shape;134;p23"/>
          <p:cNvSpPr txBox="1"/>
          <p:nvPr/>
        </p:nvSpPr>
        <p:spPr>
          <a:xfrm>
            <a:off x="803000" y="1454075"/>
            <a:ext cx="4716900" cy="661800"/>
          </a:xfrm>
          <a:prstGeom prst="rect">
            <a:avLst/>
          </a:prstGeom>
          <a:noFill/>
          <a:ln>
            <a:noFill/>
          </a:ln>
        </p:spPr>
        <p:txBody>
          <a:bodyPr spcFirstLastPara="1" wrap="square" lIns="91425" tIns="91425" rIns="91425" bIns="91425" anchor="t" anchorCtr="0">
            <a:spAutoFit/>
          </a:bodyPr>
          <a:lstStyle/>
          <a:p>
            <a:pPr marL="0" marR="0" lvl="0" indent="444500" algn="just" rtl="0">
              <a:lnSpc>
                <a:spcPct val="150000"/>
              </a:lnSpc>
              <a:spcBef>
                <a:spcPts val="0"/>
              </a:spcBef>
              <a:spcAft>
                <a:spcPts val="0"/>
              </a:spcAft>
              <a:buClr>
                <a:schemeClr val="dk1"/>
              </a:buClr>
              <a:buSzPts val="1100"/>
              <a:buFont typeface="Arial"/>
              <a:buNone/>
            </a:pPr>
            <a:endParaRPr sz="1200">
              <a:solidFill>
                <a:schemeClr val="dk1"/>
              </a:solidFill>
            </a:endParaRPr>
          </a:p>
          <a:p>
            <a:pPr marL="0" lvl="0" indent="0" algn="just" rtl="0">
              <a:spcBef>
                <a:spcPts val="0"/>
              </a:spcBef>
              <a:spcAft>
                <a:spcPts val="0"/>
              </a:spcAft>
              <a:buNone/>
            </a:pPr>
            <a:endParaRPr sz="1300">
              <a:latin typeface="Bree Serif"/>
              <a:ea typeface="Bree Serif"/>
              <a:cs typeface="Bree Serif"/>
              <a:sym typeface="Bree Serif"/>
            </a:endParaRPr>
          </a:p>
        </p:txBody>
      </p:sp>
      <p:pic>
        <p:nvPicPr>
          <p:cNvPr id="135" name="Google Shape;135;p23"/>
          <p:cNvPicPr preferRelativeResize="0"/>
          <p:nvPr/>
        </p:nvPicPr>
        <p:blipFill>
          <a:blip r:embed="rId4">
            <a:alphaModFix/>
          </a:blip>
          <a:stretch>
            <a:fillRect/>
          </a:stretch>
        </p:blipFill>
        <p:spPr>
          <a:xfrm>
            <a:off x="5636025" y="788525"/>
            <a:ext cx="2862175" cy="4065600"/>
          </a:xfrm>
          <a:prstGeom prst="rect">
            <a:avLst/>
          </a:prstGeom>
          <a:noFill/>
          <a:ln>
            <a:noFill/>
          </a:ln>
        </p:spPr>
      </p:pic>
      <p:sp>
        <p:nvSpPr>
          <p:cNvPr id="136" name="Google Shape;136;p23"/>
          <p:cNvSpPr txBox="1"/>
          <p:nvPr/>
        </p:nvSpPr>
        <p:spPr>
          <a:xfrm>
            <a:off x="803000" y="1045894"/>
            <a:ext cx="3393000" cy="3170700"/>
          </a:xfrm>
          <a:prstGeom prst="rect">
            <a:avLst/>
          </a:prstGeom>
          <a:noFill/>
          <a:ln>
            <a:noFill/>
          </a:ln>
        </p:spPr>
        <p:txBody>
          <a:bodyPr spcFirstLastPara="1" wrap="square" lIns="91425" tIns="91425" rIns="91425" bIns="91425" anchor="t" anchorCtr="0">
            <a:spAutoFit/>
          </a:bodyPr>
          <a:lstStyle/>
          <a:p>
            <a:pPr marL="0" marR="0" lvl="0" indent="444500" algn="just" rtl="0">
              <a:lnSpc>
                <a:spcPct val="150000"/>
              </a:lnSpc>
              <a:spcBef>
                <a:spcPts val="0"/>
              </a:spcBef>
              <a:spcAft>
                <a:spcPts val="0"/>
              </a:spcAft>
              <a:buClr>
                <a:schemeClr val="dk1"/>
              </a:buClr>
              <a:buSzPts val="1100"/>
              <a:buFont typeface="Arial"/>
              <a:buNone/>
            </a:pPr>
            <a:r>
              <a:rPr lang="pt-BR" sz="1200" dirty="0">
                <a:solidFill>
                  <a:schemeClr val="dk1"/>
                </a:solidFill>
                <a:latin typeface="Bree Serif"/>
                <a:ea typeface="Bree Serif"/>
                <a:cs typeface="Bree Serif"/>
                <a:sym typeface="Bree Serif"/>
              </a:rPr>
              <a:t>Os Boletins Informativos da CEVID são publicações trimestrais publicados por essa Coordenadoria para informar a população e aos integrantes do Poder Judiciário sobre as ações realizadas pela CEVID durante o trimestre.</a:t>
            </a:r>
            <a:endParaRPr sz="1200" dirty="0">
              <a:solidFill>
                <a:schemeClr val="dk1"/>
              </a:solidFill>
              <a:latin typeface="Bree Serif"/>
              <a:ea typeface="Bree Serif"/>
              <a:cs typeface="Bree Serif"/>
              <a:sym typeface="Bree Serif"/>
            </a:endParaRPr>
          </a:p>
          <a:p>
            <a:pPr marL="0" marR="0" lvl="0" indent="444500" algn="just" rtl="0">
              <a:lnSpc>
                <a:spcPct val="150000"/>
              </a:lnSpc>
              <a:spcBef>
                <a:spcPts val="0"/>
              </a:spcBef>
              <a:spcAft>
                <a:spcPts val="0"/>
              </a:spcAft>
              <a:buClr>
                <a:schemeClr val="dk1"/>
              </a:buClr>
              <a:buSzPts val="1100"/>
              <a:buFont typeface="Arial"/>
              <a:buNone/>
            </a:pPr>
            <a:r>
              <a:rPr lang="pt-BR" sz="1200" dirty="0">
                <a:solidFill>
                  <a:schemeClr val="dk1"/>
                </a:solidFill>
                <a:latin typeface="Bree Serif"/>
                <a:ea typeface="Bree Serif"/>
                <a:cs typeface="Bree Serif"/>
                <a:sym typeface="Bree Serif"/>
              </a:rPr>
              <a:t>Além disso, é uma forma de agradecer o apoio das instituições parcerias da rede de enfrentamento à violência doméstica e familiar, assim como o auxílio oferecido pelos magistrados, servidores e estagiários, que contribuíram para a concretização dos objetivos da CEVID e para a proteção das mulheres.</a:t>
            </a:r>
            <a:endParaRPr sz="1200" dirty="0">
              <a:solidFill>
                <a:schemeClr val="dk1"/>
              </a:solidFill>
              <a:latin typeface="Bree Serif"/>
              <a:ea typeface="Bree Serif"/>
              <a:cs typeface="Bree Serif"/>
              <a:sym typeface="Bree Serif"/>
            </a:endParaRPr>
          </a:p>
          <a:p>
            <a:pPr marL="0" lvl="0" indent="0" algn="l" rtl="0">
              <a:spcBef>
                <a:spcPts val="0"/>
              </a:spcBef>
              <a:spcAft>
                <a:spcPts val="0"/>
              </a:spcAft>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4"/>
          <p:cNvSpPr txBox="1">
            <a:spLocks noGrp="1"/>
          </p:cNvSpPr>
          <p:nvPr>
            <p:ph type="title"/>
          </p:nvPr>
        </p:nvSpPr>
        <p:spPr>
          <a:xfrm>
            <a:off x="3301350" y="145825"/>
            <a:ext cx="25413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pt-BR">
                <a:solidFill>
                  <a:srgbClr val="123141"/>
                </a:solidFill>
                <a:latin typeface="Bree Serif"/>
                <a:ea typeface="Bree Serif"/>
                <a:cs typeface="Bree Serif"/>
                <a:sym typeface="Bree Serif"/>
              </a:rPr>
              <a:t>Guia da Cevid </a:t>
            </a:r>
            <a:endParaRPr>
              <a:solidFill>
                <a:srgbClr val="123141"/>
              </a:solidFill>
              <a:latin typeface="Bree Serif"/>
              <a:ea typeface="Bree Serif"/>
              <a:cs typeface="Bree Serif"/>
              <a:sym typeface="Bree Serif"/>
            </a:endParaRPr>
          </a:p>
        </p:txBody>
      </p:sp>
      <p:pic>
        <p:nvPicPr>
          <p:cNvPr id="142" name="Google Shape;142;p24"/>
          <p:cNvPicPr preferRelativeResize="0"/>
          <p:nvPr/>
        </p:nvPicPr>
        <p:blipFill rotWithShape="1">
          <a:blip r:embed="rId3">
            <a:alphaModFix/>
          </a:blip>
          <a:srcRect t="-12990" b="12989"/>
          <a:stretch/>
        </p:blipFill>
        <p:spPr>
          <a:xfrm>
            <a:off x="0" y="57000"/>
            <a:ext cx="9144003" cy="4953226"/>
          </a:xfrm>
          <a:prstGeom prst="rect">
            <a:avLst/>
          </a:prstGeom>
          <a:noFill/>
          <a:ln>
            <a:noFill/>
          </a:ln>
        </p:spPr>
      </p:pic>
      <p:pic>
        <p:nvPicPr>
          <p:cNvPr id="143" name="Google Shape;143;p24"/>
          <p:cNvPicPr preferRelativeResize="0"/>
          <p:nvPr/>
        </p:nvPicPr>
        <p:blipFill>
          <a:blip r:embed="rId4">
            <a:alphaModFix/>
          </a:blip>
          <a:stretch>
            <a:fillRect/>
          </a:stretch>
        </p:blipFill>
        <p:spPr>
          <a:xfrm>
            <a:off x="3301375" y="1032926"/>
            <a:ext cx="2541275" cy="35602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5"/>
          <p:cNvSpPr txBox="1">
            <a:spLocks noGrp="1"/>
          </p:cNvSpPr>
          <p:nvPr>
            <p:ph type="title"/>
          </p:nvPr>
        </p:nvSpPr>
        <p:spPr>
          <a:xfrm>
            <a:off x="2138250" y="167175"/>
            <a:ext cx="48675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pt-BR">
                <a:solidFill>
                  <a:srgbClr val="123141"/>
                </a:solidFill>
                <a:latin typeface="Bree Serif"/>
                <a:ea typeface="Bree Serif"/>
                <a:cs typeface="Bree Serif"/>
                <a:sym typeface="Bree Serif"/>
              </a:rPr>
              <a:t>Relatório de Pesquisa das MPU’s</a:t>
            </a:r>
            <a:endParaRPr>
              <a:solidFill>
                <a:srgbClr val="123141"/>
              </a:solidFill>
              <a:latin typeface="Bree Serif"/>
              <a:ea typeface="Bree Serif"/>
              <a:cs typeface="Bree Serif"/>
              <a:sym typeface="Bree Serif"/>
            </a:endParaRPr>
          </a:p>
        </p:txBody>
      </p:sp>
      <p:pic>
        <p:nvPicPr>
          <p:cNvPr id="149" name="Google Shape;149;p25"/>
          <p:cNvPicPr preferRelativeResize="0"/>
          <p:nvPr/>
        </p:nvPicPr>
        <p:blipFill rotWithShape="1">
          <a:blip r:embed="rId3">
            <a:alphaModFix/>
          </a:blip>
          <a:srcRect t="-12990" b="12989"/>
          <a:stretch/>
        </p:blipFill>
        <p:spPr>
          <a:xfrm>
            <a:off x="0" y="213725"/>
            <a:ext cx="9144003" cy="4929776"/>
          </a:xfrm>
          <a:prstGeom prst="rect">
            <a:avLst/>
          </a:prstGeom>
          <a:noFill/>
          <a:ln>
            <a:noFill/>
          </a:ln>
        </p:spPr>
      </p:pic>
      <p:sp>
        <p:nvSpPr>
          <p:cNvPr id="150" name="Google Shape;150;p25"/>
          <p:cNvSpPr txBox="1"/>
          <p:nvPr/>
        </p:nvSpPr>
        <p:spPr>
          <a:xfrm>
            <a:off x="472600" y="1555263"/>
            <a:ext cx="5213100" cy="2685900"/>
          </a:xfrm>
          <a:prstGeom prst="rect">
            <a:avLst/>
          </a:prstGeom>
          <a:noFill/>
          <a:ln>
            <a:noFill/>
          </a:ln>
        </p:spPr>
        <p:txBody>
          <a:bodyPr spcFirstLastPara="1" wrap="square" lIns="91425" tIns="91425" rIns="91425" bIns="91425" anchor="t" anchorCtr="0">
            <a:spAutoFit/>
          </a:bodyPr>
          <a:lstStyle/>
          <a:p>
            <a:pPr marL="0" lvl="0" indent="0" algn="just" rtl="0">
              <a:lnSpc>
                <a:spcPct val="150000"/>
              </a:lnSpc>
              <a:spcBef>
                <a:spcPts val="0"/>
              </a:spcBef>
              <a:spcAft>
                <a:spcPts val="0"/>
              </a:spcAft>
              <a:buNone/>
            </a:pPr>
            <a:r>
              <a:rPr lang="pt-BR" sz="1100" b="1">
                <a:solidFill>
                  <a:srgbClr val="123141"/>
                </a:solidFill>
                <a:latin typeface="Bree Serif"/>
                <a:ea typeface="Bree Serif"/>
                <a:cs typeface="Bree Serif"/>
                <a:sym typeface="Bree Serif"/>
              </a:rPr>
              <a:t>Relatório de pesquisa Medida Protetivas de Urgência: perspectivas desde o pedido à sua decisão.</a:t>
            </a:r>
            <a:endParaRPr sz="1100" b="1">
              <a:solidFill>
                <a:srgbClr val="123141"/>
              </a:solidFill>
              <a:latin typeface="Bree Serif"/>
              <a:ea typeface="Bree Serif"/>
              <a:cs typeface="Bree Serif"/>
              <a:sym typeface="Bree Serif"/>
            </a:endParaRPr>
          </a:p>
          <a:p>
            <a:pPr marL="0" lvl="0" indent="0" algn="just" rtl="0">
              <a:lnSpc>
                <a:spcPct val="150000"/>
              </a:lnSpc>
              <a:spcBef>
                <a:spcPts val="0"/>
              </a:spcBef>
              <a:spcAft>
                <a:spcPts val="0"/>
              </a:spcAft>
              <a:buClr>
                <a:schemeClr val="dk1"/>
              </a:buClr>
              <a:buSzPts val="1100"/>
              <a:buFont typeface="Arial"/>
              <a:buNone/>
            </a:pPr>
            <a:endParaRPr sz="1100" b="1">
              <a:solidFill>
                <a:srgbClr val="123141"/>
              </a:solidFill>
              <a:latin typeface="Bree Serif"/>
              <a:ea typeface="Bree Serif"/>
              <a:cs typeface="Bree Serif"/>
              <a:sym typeface="Bree Serif"/>
            </a:endParaRPr>
          </a:p>
          <a:p>
            <a:pPr marL="0" lvl="0" indent="0" algn="just" rtl="0">
              <a:lnSpc>
                <a:spcPct val="150000"/>
              </a:lnSpc>
              <a:spcBef>
                <a:spcPts val="0"/>
              </a:spcBef>
              <a:spcAft>
                <a:spcPts val="0"/>
              </a:spcAft>
              <a:buClr>
                <a:schemeClr val="dk1"/>
              </a:buClr>
              <a:buSzPts val="1100"/>
              <a:buFont typeface="Arial"/>
              <a:buNone/>
            </a:pPr>
            <a:r>
              <a:rPr lang="pt-BR" sz="1100">
                <a:solidFill>
                  <a:srgbClr val="123141"/>
                </a:solidFill>
                <a:latin typeface="Bree Serif"/>
                <a:ea typeface="Bree Serif"/>
                <a:cs typeface="Bree Serif"/>
                <a:sym typeface="Bree Serif"/>
              </a:rPr>
              <a:t>O relatório  de  pesquisa refere-se  a  uma  </a:t>
            </a:r>
            <a:r>
              <a:rPr lang="pt-BR" sz="1100" b="1">
                <a:solidFill>
                  <a:srgbClr val="123141"/>
                </a:solidFill>
                <a:latin typeface="Bree Serif"/>
                <a:ea typeface="Bree Serif"/>
                <a:cs typeface="Bree Serif"/>
                <a:sym typeface="Bree Serif"/>
              </a:rPr>
              <a:t>parceria entre a (CEVID-TJPR) e o Projeto “Linguagens Feminicidas” (SCCS-LF)</a:t>
            </a:r>
            <a:r>
              <a:rPr lang="pt-BR" sz="1100">
                <a:solidFill>
                  <a:srgbClr val="123141"/>
                </a:solidFill>
                <a:latin typeface="Bree Serif"/>
                <a:ea typeface="Bree Serif"/>
                <a:cs typeface="Bree Serif"/>
                <a:sym typeface="Bree Serif"/>
              </a:rPr>
              <a:t>, vinculado ao Grupo de Pesquisa Sistema Criminal e Controle Social, registrado junto ao Programa de Mestrado e Doutorado em Direito da Universidade Federal do Paraná (PPGD-UFPR). O resultado da pesquisa visa aprimorar  a  política  pública  judiciária  no  atendimento  às  mulheres  em  situação de violência doméstica e familiar.</a:t>
            </a:r>
            <a:endParaRPr sz="1100">
              <a:solidFill>
                <a:srgbClr val="123141"/>
              </a:solidFill>
              <a:latin typeface="Bree Serif"/>
              <a:ea typeface="Bree Serif"/>
              <a:cs typeface="Bree Serif"/>
              <a:sym typeface="Bree Serif"/>
            </a:endParaRPr>
          </a:p>
          <a:p>
            <a:pPr marL="0" lvl="0" indent="0" algn="l" rtl="0">
              <a:spcBef>
                <a:spcPts val="0"/>
              </a:spcBef>
              <a:spcAft>
                <a:spcPts val="0"/>
              </a:spcAft>
              <a:buNone/>
            </a:pPr>
            <a:endParaRPr/>
          </a:p>
        </p:txBody>
      </p:sp>
      <p:pic>
        <p:nvPicPr>
          <p:cNvPr id="151" name="Google Shape;151;p25"/>
          <p:cNvPicPr preferRelativeResize="0"/>
          <p:nvPr/>
        </p:nvPicPr>
        <p:blipFill>
          <a:blip r:embed="rId4">
            <a:alphaModFix/>
          </a:blip>
          <a:stretch>
            <a:fillRect/>
          </a:stretch>
        </p:blipFill>
        <p:spPr>
          <a:xfrm>
            <a:off x="6212375" y="1125463"/>
            <a:ext cx="2598550" cy="37022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6"/>
          <p:cNvSpPr txBox="1">
            <a:spLocks noGrp="1"/>
          </p:cNvSpPr>
          <p:nvPr>
            <p:ph type="title"/>
          </p:nvPr>
        </p:nvSpPr>
        <p:spPr>
          <a:xfrm>
            <a:off x="2441850" y="167200"/>
            <a:ext cx="42603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pt-BR">
                <a:solidFill>
                  <a:srgbClr val="123141"/>
                </a:solidFill>
                <a:latin typeface="Bree Serif"/>
                <a:ea typeface="Bree Serif"/>
                <a:cs typeface="Bree Serif"/>
                <a:sym typeface="Bree Serif"/>
              </a:rPr>
              <a:t>Cartilha para Adolescentes </a:t>
            </a:r>
            <a:endParaRPr>
              <a:solidFill>
                <a:srgbClr val="123141"/>
              </a:solidFill>
              <a:latin typeface="Bree Serif"/>
              <a:ea typeface="Bree Serif"/>
              <a:cs typeface="Bree Serif"/>
              <a:sym typeface="Bree Serif"/>
            </a:endParaRPr>
          </a:p>
        </p:txBody>
      </p:sp>
      <p:pic>
        <p:nvPicPr>
          <p:cNvPr id="157" name="Google Shape;157;p26"/>
          <p:cNvPicPr preferRelativeResize="0"/>
          <p:nvPr/>
        </p:nvPicPr>
        <p:blipFill rotWithShape="1">
          <a:blip r:embed="rId3">
            <a:alphaModFix/>
          </a:blip>
          <a:srcRect t="-12990" b="12989"/>
          <a:stretch/>
        </p:blipFill>
        <p:spPr>
          <a:xfrm>
            <a:off x="0" y="167200"/>
            <a:ext cx="9144003" cy="4976301"/>
          </a:xfrm>
          <a:prstGeom prst="rect">
            <a:avLst/>
          </a:prstGeom>
          <a:noFill/>
          <a:ln>
            <a:noFill/>
          </a:ln>
        </p:spPr>
      </p:pic>
      <p:sp>
        <p:nvSpPr>
          <p:cNvPr id="158" name="Google Shape;158;p26"/>
          <p:cNvSpPr txBox="1"/>
          <p:nvPr/>
        </p:nvSpPr>
        <p:spPr>
          <a:xfrm>
            <a:off x="579900" y="1740650"/>
            <a:ext cx="3992100" cy="1923900"/>
          </a:xfrm>
          <a:prstGeom prst="rect">
            <a:avLst/>
          </a:prstGeom>
          <a:noFill/>
          <a:ln>
            <a:noFill/>
          </a:ln>
        </p:spPr>
        <p:txBody>
          <a:bodyPr spcFirstLastPara="1" wrap="square" lIns="450000" tIns="91425" rIns="91425" bIns="91425" anchor="t" anchorCtr="0">
            <a:noAutofit/>
          </a:bodyPr>
          <a:lstStyle/>
          <a:p>
            <a:pPr marL="360000" marR="176999" lvl="0" indent="0" algn="just" rtl="0">
              <a:lnSpc>
                <a:spcPct val="150000"/>
              </a:lnSpc>
              <a:spcBef>
                <a:spcPts val="0"/>
              </a:spcBef>
              <a:spcAft>
                <a:spcPts val="0"/>
              </a:spcAft>
              <a:buClr>
                <a:schemeClr val="dk1"/>
              </a:buClr>
              <a:buSzPts val="1100"/>
              <a:buFont typeface="Arial"/>
              <a:buNone/>
            </a:pPr>
            <a:r>
              <a:rPr lang="pt-BR" b="1">
                <a:solidFill>
                  <a:srgbClr val="123141"/>
                </a:solidFill>
                <a:latin typeface="Bree Serif"/>
                <a:ea typeface="Bree Serif"/>
                <a:cs typeface="Bree Serif"/>
                <a:sym typeface="Bree Serif"/>
              </a:rPr>
              <a:t>Cartilha para Adolescentes</a:t>
            </a:r>
            <a:endParaRPr b="1">
              <a:solidFill>
                <a:srgbClr val="123141"/>
              </a:solidFill>
              <a:latin typeface="Bree Serif"/>
              <a:ea typeface="Bree Serif"/>
              <a:cs typeface="Bree Serif"/>
              <a:sym typeface="Bree Serif"/>
            </a:endParaRPr>
          </a:p>
          <a:p>
            <a:pPr marL="0" marR="176999" lvl="0" indent="0" algn="just" rtl="0">
              <a:lnSpc>
                <a:spcPct val="150000"/>
              </a:lnSpc>
              <a:spcBef>
                <a:spcPts val="0"/>
              </a:spcBef>
              <a:spcAft>
                <a:spcPts val="0"/>
              </a:spcAft>
              <a:buClr>
                <a:schemeClr val="dk1"/>
              </a:buClr>
              <a:buSzPts val="1100"/>
              <a:buFont typeface="Arial"/>
              <a:buNone/>
            </a:pPr>
            <a:r>
              <a:rPr lang="pt-BR">
                <a:solidFill>
                  <a:srgbClr val="123141"/>
                </a:solidFill>
                <a:latin typeface="Bree Serif"/>
                <a:ea typeface="Bree Serif"/>
                <a:cs typeface="Bree Serif"/>
                <a:sym typeface="Bree Serif"/>
              </a:rPr>
              <a:t>A CEVID/TJPR elaborou uma cartilha explicando sobre a violência doméstica e familiar para os adolescentes, com uma leitura objetiva e facilitada para melhor compreensão. O material está disponível em formato virtual, podendo ser impresso.</a:t>
            </a:r>
            <a:endParaRPr>
              <a:solidFill>
                <a:srgbClr val="123141"/>
              </a:solidFill>
              <a:latin typeface="Bree Serif"/>
              <a:ea typeface="Bree Serif"/>
              <a:cs typeface="Bree Serif"/>
              <a:sym typeface="Bree Serif"/>
            </a:endParaRPr>
          </a:p>
        </p:txBody>
      </p:sp>
      <p:pic>
        <p:nvPicPr>
          <p:cNvPr id="159" name="Google Shape;159;p26"/>
          <p:cNvPicPr preferRelativeResize="0"/>
          <p:nvPr/>
        </p:nvPicPr>
        <p:blipFill>
          <a:blip r:embed="rId4">
            <a:alphaModFix/>
          </a:blip>
          <a:stretch>
            <a:fillRect/>
          </a:stretch>
        </p:blipFill>
        <p:spPr>
          <a:xfrm>
            <a:off x="5149075" y="1199225"/>
            <a:ext cx="3472375" cy="3472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7"/>
          <p:cNvSpPr txBox="1">
            <a:spLocks noGrp="1"/>
          </p:cNvSpPr>
          <p:nvPr>
            <p:ph type="title"/>
          </p:nvPr>
        </p:nvSpPr>
        <p:spPr>
          <a:xfrm>
            <a:off x="1424100" y="78425"/>
            <a:ext cx="6295800" cy="505800"/>
          </a:xfrm>
          <a:prstGeom prst="rect">
            <a:avLst/>
          </a:prstGeom>
        </p:spPr>
        <p:txBody>
          <a:bodyPr spcFirstLastPara="1" wrap="square" lIns="91425" tIns="91425" rIns="91425" bIns="91425" anchor="ctr" anchorCtr="0">
            <a:noAutofit/>
          </a:bodyPr>
          <a:lstStyle/>
          <a:p>
            <a:pPr marL="360000" marR="101775" lvl="0" indent="0" algn="just" rtl="0">
              <a:lnSpc>
                <a:spcPct val="150000"/>
              </a:lnSpc>
              <a:spcBef>
                <a:spcPts val="0"/>
              </a:spcBef>
              <a:spcAft>
                <a:spcPts val="0"/>
              </a:spcAft>
              <a:buClr>
                <a:schemeClr val="dk1"/>
              </a:buClr>
              <a:buSzPts val="990"/>
              <a:buFont typeface="Arial"/>
              <a:buNone/>
            </a:pPr>
            <a:r>
              <a:rPr lang="pt-BR" sz="2029" b="1">
                <a:latin typeface="Bree Serif"/>
                <a:ea typeface="Bree Serif"/>
                <a:cs typeface="Bree Serif"/>
                <a:sym typeface="Bree Serif"/>
              </a:rPr>
              <a:t>Folders CEVID - </a:t>
            </a:r>
            <a:r>
              <a:rPr lang="pt-BR" sz="1230" b="1">
                <a:latin typeface="Bree Serif"/>
                <a:ea typeface="Bree Serif"/>
                <a:cs typeface="Bree Serif"/>
                <a:sym typeface="Bree Serif"/>
              </a:rPr>
              <a:t>materiais que a CEVID dispõe impressos e no site</a:t>
            </a:r>
            <a:endParaRPr sz="930">
              <a:solidFill>
                <a:srgbClr val="123141"/>
              </a:solidFill>
              <a:latin typeface="Bree Serif"/>
              <a:ea typeface="Bree Serif"/>
              <a:cs typeface="Bree Serif"/>
              <a:sym typeface="Bree Serif"/>
            </a:endParaRPr>
          </a:p>
        </p:txBody>
      </p:sp>
      <p:pic>
        <p:nvPicPr>
          <p:cNvPr id="165" name="Google Shape;165;p27"/>
          <p:cNvPicPr preferRelativeResize="0"/>
          <p:nvPr/>
        </p:nvPicPr>
        <p:blipFill rotWithShape="1">
          <a:blip r:embed="rId3">
            <a:alphaModFix/>
          </a:blip>
          <a:srcRect t="-12990" b="12989"/>
          <a:stretch/>
        </p:blipFill>
        <p:spPr>
          <a:xfrm>
            <a:off x="0" y="0"/>
            <a:ext cx="9144003" cy="5143499"/>
          </a:xfrm>
          <a:prstGeom prst="rect">
            <a:avLst/>
          </a:prstGeom>
          <a:noFill/>
          <a:ln>
            <a:noFill/>
          </a:ln>
        </p:spPr>
      </p:pic>
      <p:sp>
        <p:nvSpPr>
          <p:cNvPr id="166" name="Google Shape;166;p27"/>
          <p:cNvSpPr txBox="1"/>
          <p:nvPr/>
        </p:nvSpPr>
        <p:spPr>
          <a:xfrm>
            <a:off x="666900" y="1084075"/>
            <a:ext cx="7810200" cy="354000"/>
          </a:xfrm>
          <a:prstGeom prst="rect">
            <a:avLst/>
          </a:prstGeom>
          <a:noFill/>
          <a:ln>
            <a:noFill/>
          </a:ln>
        </p:spPr>
        <p:txBody>
          <a:bodyPr spcFirstLastPara="1" wrap="square" lIns="91425" tIns="91425" rIns="91425" bIns="91425" anchor="t" anchorCtr="0">
            <a:spAutoFit/>
          </a:bodyPr>
          <a:lstStyle/>
          <a:p>
            <a:pPr marL="0" lvl="0" indent="457200" algn="just" rtl="0">
              <a:lnSpc>
                <a:spcPct val="150000"/>
              </a:lnSpc>
              <a:spcBef>
                <a:spcPts val="0"/>
              </a:spcBef>
              <a:spcAft>
                <a:spcPts val="0"/>
              </a:spcAft>
              <a:buNone/>
            </a:pPr>
            <a:endParaRPr sz="1100">
              <a:latin typeface="Bree Serif"/>
              <a:ea typeface="Bree Serif"/>
              <a:cs typeface="Bree Serif"/>
              <a:sym typeface="Bree Serif"/>
            </a:endParaRPr>
          </a:p>
        </p:txBody>
      </p:sp>
      <p:sp>
        <p:nvSpPr>
          <p:cNvPr id="167" name="Google Shape;167;p27"/>
          <p:cNvSpPr txBox="1"/>
          <p:nvPr/>
        </p:nvSpPr>
        <p:spPr>
          <a:xfrm>
            <a:off x="785300" y="1166975"/>
            <a:ext cx="7152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68" name="Google Shape;168;p27"/>
          <p:cNvSpPr txBox="1"/>
          <p:nvPr/>
        </p:nvSpPr>
        <p:spPr>
          <a:xfrm>
            <a:off x="82950" y="705275"/>
            <a:ext cx="8978100" cy="861900"/>
          </a:xfrm>
          <a:prstGeom prst="rect">
            <a:avLst/>
          </a:prstGeom>
          <a:noFill/>
          <a:ln>
            <a:noFill/>
          </a:ln>
        </p:spPr>
        <p:txBody>
          <a:bodyPr spcFirstLastPara="1" wrap="square" lIns="91425" tIns="91425" rIns="91425" bIns="91425" anchor="t" anchorCtr="0">
            <a:spAutoFit/>
          </a:bodyPr>
          <a:lstStyle/>
          <a:p>
            <a:pPr marL="0" lvl="0" indent="0" algn="just" rtl="0">
              <a:lnSpc>
                <a:spcPct val="150000"/>
              </a:lnSpc>
              <a:spcBef>
                <a:spcPts val="1200"/>
              </a:spcBef>
              <a:spcAft>
                <a:spcPts val="0"/>
              </a:spcAft>
              <a:buClr>
                <a:schemeClr val="dk1"/>
              </a:buClr>
              <a:buSzPts val="1100"/>
              <a:buFont typeface="Arial"/>
              <a:buNone/>
            </a:pPr>
            <a:endParaRPr>
              <a:solidFill>
                <a:schemeClr val="dk1"/>
              </a:solidFill>
              <a:latin typeface="Bree Serif"/>
              <a:ea typeface="Bree Serif"/>
              <a:cs typeface="Bree Serif"/>
              <a:sym typeface="Bree Serif"/>
            </a:endParaRPr>
          </a:p>
          <a:p>
            <a:pPr marL="0" lvl="0" indent="0" algn="just" rtl="0">
              <a:lnSpc>
                <a:spcPct val="150000"/>
              </a:lnSpc>
              <a:spcBef>
                <a:spcPts val="1200"/>
              </a:spcBef>
              <a:spcAft>
                <a:spcPts val="1200"/>
              </a:spcAft>
              <a:buNone/>
            </a:pPr>
            <a:endParaRPr sz="1300"/>
          </a:p>
        </p:txBody>
      </p:sp>
      <p:pic>
        <p:nvPicPr>
          <p:cNvPr id="169" name="Google Shape;169;p27"/>
          <p:cNvPicPr preferRelativeResize="0"/>
          <p:nvPr/>
        </p:nvPicPr>
        <p:blipFill>
          <a:blip r:embed="rId4">
            <a:alphaModFix/>
          </a:blip>
          <a:stretch>
            <a:fillRect/>
          </a:stretch>
        </p:blipFill>
        <p:spPr>
          <a:xfrm>
            <a:off x="82950" y="1007238"/>
            <a:ext cx="1697475" cy="3647249"/>
          </a:xfrm>
          <a:prstGeom prst="rect">
            <a:avLst/>
          </a:prstGeom>
          <a:noFill/>
          <a:ln>
            <a:noFill/>
          </a:ln>
        </p:spPr>
      </p:pic>
      <p:pic>
        <p:nvPicPr>
          <p:cNvPr id="170" name="Google Shape;170;p27"/>
          <p:cNvPicPr preferRelativeResize="0"/>
          <p:nvPr/>
        </p:nvPicPr>
        <p:blipFill>
          <a:blip r:embed="rId5">
            <a:alphaModFix/>
          </a:blip>
          <a:stretch>
            <a:fillRect/>
          </a:stretch>
        </p:blipFill>
        <p:spPr>
          <a:xfrm>
            <a:off x="2005838" y="1007250"/>
            <a:ext cx="1731950" cy="3647225"/>
          </a:xfrm>
          <a:prstGeom prst="rect">
            <a:avLst/>
          </a:prstGeom>
          <a:noFill/>
          <a:ln>
            <a:noFill/>
          </a:ln>
        </p:spPr>
      </p:pic>
      <p:pic>
        <p:nvPicPr>
          <p:cNvPr id="171" name="Google Shape;171;p27"/>
          <p:cNvPicPr preferRelativeResize="0"/>
          <p:nvPr/>
        </p:nvPicPr>
        <p:blipFill>
          <a:blip r:embed="rId6">
            <a:alphaModFix/>
          </a:blip>
          <a:stretch>
            <a:fillRect/>
          </a:stretch>
        </p:blipFill>
        <p:spPr>
          <a:xfrm>
            <a:off x="3943163" y="1007250"/>
            <a:ext cx="1731975" cy="3647224"/>
          </a:xfrm>
          <a:prstGeom prst="rect">
            <a:avLst/>
          </a:prstGeom>
          <a:noFill/>
          <a:ln>
            <a:noFill/>
          </a:ln>
        </p:spPr>
      </p:pic>
      <p:pic>
        <p:nvPicPr>
          <p:cNvPr id="172" name="Google Shape;172;p27"/>
          <p:cNvPicPr preferRelativeResize="0"/>
          <p:nvPr/>
        </p:nvPicPr>
        <p:blipFill>
          <a:blip r:embed="rId7">
            <a:alphaModFix/>
          </a:blip>
          <a:stretch>
            <a:fillRect/>
          </a:stretch>
        </p:blipFill>
        <p:spPr>
          <a:xfrm>
            <a:off x="5880525" y="1007250"/>
            <a:ext cx="3145451" cy="36772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8"/>
          <p:cNvSpPr txBox="1"/>
          <p:nvPr/>
        </p:nvSpPr>
        <p:spPr>
          <a:xfrm>
            <a:off x="161675" y="1319425"/>
            <a:ext cx="5763000" cy="4048200"/>
          </a:xfrm>
          <a:prstGeom prst="rect">
            <a:avLst/>
          </a:prstGeom>
          <a:noFill/>
          <a:ln>
            <a:noFill/>
          </a:ln>
        </p:spPr>
        <p:txBody>
          <a:bodyPr spcFirstLastPara="1" wrap="square" lIns="91425" tIns="91425" rIns="91425" bIns="91425" anchor="t" anchorCtr="0">
            <a:spAutoFit/>
          </a:bodyPr>
          <a:lstStyle/>
          <a:p>
            <a:pPr marL="0" lvl="0" indent="719999" algn="just" rtl="0">
              <a:lnSpc>
                <a:spcPct val="150000"/>
              </a:lnSpc>
              <a:spcBef>
                <a:spcPts val="0"/>
              </a:spcBef>
              <a:spcAft>
                <a:spcPts val="0"/>
              </a:spcAft>
              <a:buNone/>
            </a:pPr>
            <a:r>
              <a:rPr lang="pt-BR" sz="1100">
                <a:solidFill>
                  <a:schemeClr val="dk1"/>
                </a:solidFill>
                <a:latin typeface="Bree Serif"/>
                <a:ea typeface="Bree Serif"/>
                <a:cs typeface="Bree Serif"/>
                <a:sym typeface="Bree Serif"/>
              </a:rPr>
              <a:t>A partir da pergunta norteadora “Por que aconteceu com ela?”, elaborado, como parte do Planejamento Estratégico da CEVID-TJPR da gestão JAN/2020-JAN/2021. O documento foi desenvolvido com base na categoria “feminicídio” para análise, destacando-se três entre esses:</a:t>
            </a:r>
            <a:endParaRPr sz="1100">
              <a:solidFill>
                <a:schemeClr val="dk1"/>
              </a:solidFill>
              <a:latin typeface="Bree Serif"/>
              <a:ea typeface="Bree Serif"/>
              <a:cs typeface="Bree Serif"/>
              <a:sym typeface="Bree Serif"/>
            </a:endParaRPr>
          </a:p>
          <a:p>
            <a:pPr marL="0" lvl="0" indent="719999" algn="just" rtl="0">
              <a:lnSpc>
                <a:spcPct val="150000"/>
              </a:lnSpc>
              <a:spcBef>
                <a:spcPts val="0"/>
              </a:spcBef>
              <a:spcAft>
                <a:spcPts val="0"/>
              </a:spcAft>
              <a:buNone/>
            </a:pPr>
            <a:endParaRPr sz="600">
              <a:solidFill>
                <a:schemeClr val="dk1"/>
              </a:solidFill>
              <a:latin typeface="Bree Serif"/>
              <a:ea typeface="Bree Serif"/>
              <a:cs typeface="Bree Serif"/>
              <a:sym typeface="Bree Serif"/>
            </a:endParaRPr>
          </a:p>
          <a:p>
            <a:pPr marL="0" lvl="0" indent="719999" algn="just" rtl="0">
              <a:lnSpc>
                <a:spcPct val="150000"/>
              </a:lnSpc>
              <a:spcBef>
                <a:spcPts val="0"/>
              </a:spcBef>
              <a:spcAft>
                <a:spcPts val="0"/>
              </a:spcAft>
              <a:buNone/>
            </a:pPr>
            <a:r>
              <a:rPr lang="pt-BR" sz="1100">
                <a:solidFill>
                  <a:schemeClr val="dk1"/>
                </a:solidFill>
                <a:latin typeface="Bree Serif"/>
                <a:ea typeface="Bree Serif"/>
                <a:cs typeface="Bree Serif"/>
                <a:sym typeface="Bree Serif"/>
              </a:rPr>
              <a:t>1) diversos estudos das ciências jurídicas e sociais apontam o “feminicídio” como um dos dois atos (ao lado do estupro) que figuram como medidores hábeis das violências contra a mulher; </a:t>
            </a:r>
            <a:endParaRPr sz="1100">
              <a:solidFill>
                <a:schemeClr val="dk1"/>
              </a:solidFill>
              <a:latin typeface="Bree Serif"/>
              <a:ea typeface="Bree Serif"/>
              <a:cs typeface="Bree Serif"/>
              <a:sym typeface="Bree Serif"/>
            </a:endParaRPr>
          </a:p>
          <a:p>
            <a:pPr marL="0" lvl="0" indent="719999" algn="just" rtl="0">
              <a:lnSpc>
                <a:spcPct val="150000"/>
              </a:lnSpc>
              <a:spcBef>
                <a:spcPts val="0"/>
              </a:spcBef>
              <a:spcAft>
                <a:spcPts val="0"/>
              </a:spcAft>
              <a:buNone/>
            </a:pPr>
            <a:endParaRPr sz="1100">
              <a:solidFill>
                <a:schemeClr val="dk1"/>
              </a:solidFill>
              <a:latin typeface="Bree Serif"/>
              <a:ea typeface="Bree Serif"/>
              <a:cs typeface="Bree Serif"/>
              <a:sym typeface="Bree Serif"/>
            </a:endParaRPr>
          </a:p>
          <a:p>
            <a:pPr marL="0" lvl="0" indent="719999" algn="just" rtl="0">
              <a:lnSpc>
                <a:spcPct val="150000"/>
              </a:lnSpc>
              <a:spcBef>
                <a:spcPts val="0"/>
              </a:spcBef>
              <a:spcAft>
                <a:spcPts val="0"/>
              </a:spcAft>
              <a:buNone/>
            </a:pPr>
            <a:r>
              <a:rPr lang="pt-BR" sz="1100">
                <a:solidFill>
                  <a:schemeClr val="dk1"/>
                </a:solidFill>
                <a:latin typeface="Bree Serif"/>
                <a:ea typeface="Bree Serif"/>
                <a:cs typeface="Bree Serif"/>
                <a:sym typeface="Bree Serif"/>
              </a:rPr>
              <a:t>2) categoria jurídica que o definiu no âmbito do Código Penal brasileiro em 2015 (Lei n.º 13.104, de 09 de março de 2015) inserindo-o como uma qualificadora, mas nomeando-o (tal e qual demanda dos movimentos de mulheres e feministas); </a:t>
            </a:r>
            <a:endParaRPr sz="1100">
              <a:solidFill>
                <a:schemeClr val="dk1"/>
              </a:solidFill>
              <a:latin typeface="Bree Serif"/>
              <a:ea typeface="Bree Serif"/>
              <a:cs typeface="Bree Serif"/>
              <a:sym typeface="Bree Serif"/>
            </a:endParaRPr>
          </a:p>
          <a:p>
            <a:pPr marL="0" lvl="0" indent="719999" algn="just" rtl="0">
              <a:lnSpc>
                <a:spcPct val="150000"/>
              </a:lnSpc>
              <a:spcBef>
                <a:spcPts val="0"/>
              </a:spcBef>
              <a:spcAft>
                <a:spcPts val="0"/>
              </a:spcAft>
              <a:buNone/>
            </a:pPr>
            <a:endParaRPr sz="1100">
              <a:solidFill>
                <a:schemeClr val="dk1"/>
              </a:solidFill>
              <a:latin typeface="Bree Serif"/>
              <a:ea typeface="Bree Serif"/>
              <a:cs typeface="Bree Serif"/>
              <a:sym typeface="Bree Serif"/>
            </a:endParaRPr>
          </a:p>
          <a:p>
            <a:pPr marL="0" lvl="0" indent="719999" algn="just" rtl="0">
              <a:lnSpc>
                <a:spcPct val="150000"/>
              </a:lnSpc>
              <a:spcBef>
                <a:spcPts val="0"/>
              </a:spcBef>
              <a:spcAft>
                <a:spcPts val="0"/>
              </a:spcAft>
              <a:buNone/>
            </a:pPr>
            <a:r>
              <a:rPr lang="pt-BR" sz="1100">
                <a:solidFill>
                  <a:schemeClr val="dk1"/>
                </a:solidFill>
                <a:latin typeface="Bree Serif"/>
                <a:ea typeface="Bree Serif"/>
                <a:cs typeface="Bree Serif"/>
                <a:sym typeface="Bree Serif"/>
              </a:rPr>
              <a:t>3) categoria está destacada na Meta 8 do Conselho Nacional de Justiça (CNJ).</a:t>
            </a:r>
            <a:endParaRPr sz="1100">
              <a:solidFill>
                <a:schemeClr val="dk1"/>
              </a:solidFill>
              <a:latin typeface="Bree Serif"/>
              <a:ea typeface="Bree Serif"/>
              <a:cs typeface="Bree Serif"/>
              <a:sym typeface="Bree Serif"/>
            </a:endParaRPr>
          </a:p>
          <a:p>
            <a:pPr marL="0" lvl="0" indent="0" algn="ctr" rtl="0">
              <a:lnSpc>
                <a:spcPct val="150000"/>
              </a:lnSpc>
              <a:spcBef>
                <a:spcPts val="0"/>
              </a:spcBef>
              <a:spcAft>
                <a:spcPts val="0"/>
              </a:spcAft>
              <a:buNone/>
            </a:pPr>
            <a:endParaRPr sz="1100" b="1">
              <a:solidFill>
                <a:schemeClr val="dk1"/>
              </a:solidFill>
            </a:endParaRPr>
          </a:p>
          <a:p>
            <a:pPr marL="0" lvl="0" indent="0" algn="ctr" rtl="0">
              <a:lnSpc>
                <a:spcPct val="150000"/>
              </a:lnSpc>
              <a:spcBef>
                <a:spcPts val="0"/>
              </a:spcBef>
              <a:spcAft>
                <a:spcPts val="0"/>
              </a:spcAft>
              <a:buNone/>
            </a:pPr>
            <a:endParaRPr sz="1100" b="1">
              <a:solidFill>
                <a:schemeClr val="dk1"/>
              </a:solidFill>
            </a:endParaRPr>
          </a:p>
        </p:txBody>
      </p:sp>
      <p:sp>
        <p:nvSpPr>
          <p:cNvPr id="178" name="Google Shape;178;p28"/>
          <p:cNvSpPr txBox="1">
            <a:spLocks noGrp="1"/>
          </p:cNvSpPr>
          <p:nvPr>
            <p:ph type="title"/>
          </p:nvPr>
        </p:nvSpPr>
        <p:spPr>
          <a:xfrm>
            <a:off x="1561200" y="231325"/>
            <a:ext cx="6021600" cy="572700"/>
          </a:xfrm>
          <a:prstGeom prst="rect">
            <a:avLst/>
          </a:prstGeom>
        </p:spPr>
        <p:txBody>
          <a:bodyPr spcFirstLastPara="1" wrap="square" lIns="91425" tIns="91425" rIns="91425" bIns="91425" anchor="t" anchorCtr="0">
            <a:normAutofit fontScale="90000"/>
          </a:bodyPr>
          <a:lstStyle/>
          <a:p>
            <a:pPr marL="0" lvl="0" indent="0" algn="just" rtl="0">
              <a:lnSpc>
                <a:spcPct val="150000"/>
              </a:lnSpc>
              <a:spcBef>
                <a:spcPts val="0"/>
              </a:spcBef>
              <a:spcAft>
                <a:spcPts val="0"/>
              </a:spcAft>
              <a:buClr>
                <a:schemeClr val="dk1"/>
              </a:buClr>
              <a:buSzPct val="49748"/>
              <a:buFont typeface="Arial"/>
              <a:buNone/>
            </a:pPr>
            <a:r>
              <a:rPr lang="pt-BR" sz="2211">
                <a:latin typeface="Bree Serif"/>
                <a:ea typeface="Bree Serif"/>
                <a:cs typeface="Bree Serif"/>
                <a:sym typeface="Bree Serif"/>
              </a:rPr>
              <a:t>Dossiê Feminicídio: por que aconteceu com ela?</a:t>
            </a:r>
            <a:endParaRPr sz="2211">
              <a:latin typeface="Bree Serif"/>
              <a:ea typeface="Bree Serif"/>
              <a:cs typeface="Bree Serif"/>
              <a:sym typeface="Bree Serif"/>
            </a:endParaRPr>
          </a:p>
          <a:p>
            <a:pPr marL="0" lvl="0" indent="0" algn="l" rtl="0">
              <a:spcBef>
                <a:spcPts val="0"/>
              </a:spcBef>
              <a:spcAft>
                <a:spcPts val="0"/>
              </a:spcAft>
              <a:buClr>
                <a:schemeClr val="dk1"/>
              </a:buClr>
              <a:buSzPct val="39285"/>
              <a:buFont typeface="Arial"/>
              <a:buNone/>
            </a:pPr>
            <a:endParaRPr>
              <a:solidFill>
                <a:srgbClr val="123141"/>
              </a:solidFill>
              <a:latin typeface="Bree Serif"/>
              <a:ea typeface="Bree Serif"/>
              <a:cs typeface="Bree Serif"/>
              <a:sym typeface="Bree Serif"/>
            </a:endParaRPr>
          </a:p>
        </p:txBody>
      </p:sp>
      <p:pic>
        <p:nvPicPr>
          <p:cNvPr id="179" name="Google Shape;179;p28"/>
          <p:cNvPicPr preferRelativeResize="0"/>
          <p:nvPr/>
        </p:nvPicPr>
        <p:blipFill rotWithShape="1">
          <a:blip r:embed="rId3">
            <a:alphaModFix/>
          </a:blip>
          <a:srcRect t="-12990" b="12989"/>
          <a:stretch/>
        </p:blipFill>
        <p:spPr>
          <a:xfrm>
            <a:off x="0" y="121100"/>
            <a:ext cx="9144003" cy="5022400"/>
          </a:xfrm>
          <a:prstGeom prst="rect">
            <a:avLst/>
          </a:prstGeom>
          <a:noFill/>
          <a:ln>
            <a:noFill/>
          </a:ln>
        </p:spPr>
      </p:pic>
      <p:pic>
        <p:nvPicPr>
          <p:cNvPr id="180" name="Google Shape;180;p28"/>
          <p:cNvPicPr preferRelativeResize="0"/>
          <p:nvPr/>
        </p:nvPicPr>
        <p:blipFill>
          <a:blip r:embed="rId4">
            <a:alphaModFix/>
          </a:blip>
          <a:stretch>
            <a:fillRect/>
          </a:stretch>
        </p:blipFill>
        <p:spPr>
          <a:xfrm>
            <a:off x="6248300" y="1109225"/>
            <a:ext cx="2699275" cy="38264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9"/>
          <p:cNvSpPr txBox="1">
            <a:spLocks noGrp="1"/>
          </p:cNvSpPr>
          <p:nvPr>
            <p:ph type="title"/>
          </p:nvPr>
        </p:nvSpPr>
        <p:spPr>
          <a:xfrm>
            <a:off x="361800" y="132425"/>
            <a:ext cx="8420400" cy="77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pt-BR" sz="1779">
                <a:solidFill>
                  <a:srgbClr val="123141"/>
                </a:solidFill>
                <a:latin typeface="Bree Serif"/>
                <a:ea typeface="Bree Serif"/>
                <a:cs typeface="Bree Serif"/>
                <a:sym typeface="Bree Serif"/>
              </a:rPr>
              <a:t>Guia da Rede de Proteção às Mulheres Vítimas de Violência Doméstica e Familiar</a:t>
            </a:r>
            <a:r>
              <a:rPr lang="pt-BR" sz="2320">
                <a:solidFill>
                  <a:srgbClr val="123141"/>
                </a:solidFill>
                <a:latin typeface="Bree Serif"/>
                <a:ea typeface="Bree Serif"/>
                <a:cs typeface="Bree Serif"/>
                <a:sym typeface="Bree Serif"/>
              </a:rPr>
              <a:t> </a:t>
            </a:r>
            <a:endParaRPr sz="2320">
              <a:solidFill>
                <a:srgbClr val="123141"/>
              </a:solidFill>
              <a:latin typeface="Bree Serif"/>
              <a:ea typeface="Bree Serif"/>
              <a:cs typeface="Bree Serif"/>
              <a:sym typeface="Bree Serif"/>
            </a:endParaRPr>
          </a:p>
        </p:txBody>
      </p:sp>
      <p:pic>
        <p:nvPicPr>
          <p:cNvPr id="186" name="Google Shape;186;p29"/>
          <p:cNvPicPr preferRelativeResize="0"/>
          <p:nvPr/>
        </p:nvPicPr>
        <p:blipFill rotWithShape="1">
          <a:blip r:embed="rId3">
            <a:alphaModFix/>
          </a:blip>
          <a:srcRect t="-12990" b="12989"/>
          <a:stretch/>
        </p:blipFill>
        <p:spPr>
          <a:xfrm>
            <a:off x="0" y="445025"/>
            <a:ext cx="9144003" cy="4515150"/>
          </a:xfrm>
          <a:prstGeom prst="rect">
            <a:avLst/>
          </a:prstGeom>
          <a:noFill/>
          <a:ln>
            <a:noFill/>
          </a:ln>
        </p:spPr>
      </p:pic>
      <p:pic>
        <p:nvPicPr>
          <p:cNvPr id="187" name="Google Shape;187;p29"/>
          <p:cNvPicPr preferRelativeResize="0"/>
          <p:nvPr/>
        </p:nvPicPr>
        <p:blipFill>
          <a:blip r:embed="rId4">
            <a:alphaModFix/>
          </a:blip>
          <a:stretch>
            <a:fillRect/>
          </a:stretch>
        </p:blipFill>
        <p:spPr>
          <a:xfrm>
            <a:off x="6007800" y="1116700"/>
            <a:ext cx="2663125" cy="3784450"/>
          </a:xfrm>
          <a:prstGeom prst="rect">
            <a:avLst/>
          </a:prstGeom>
          <a:noFill/>
          <a:ln>
            <a:noFill/>
          </a:ln>
        </p:spPr>
      </p:pic>
      <p:sp>
        <p:nvSpPr>
          <p:cNvPr id="188" name="Google Shape;188;p29"/>
          <p:cNvSpPr txBox="1"/>
          <p:nvPr/>
        </p:nvSpPr>
        <p:spPr>
          <a:xfrm>
            <a:off x="62325" y="1632900"/>
            <a:ext cx="5661000" cy="2308800"/>
          </a:xfrm>
          <a:prstGeom prst="rect">
            <a:avLst/>
          </a:prstGeom>
          <a:noFill/>
          <a:ln>
            <a:noFill/>
          </a:ln>
        </p:spPr>
        <p:txBody>
          <a:bodyPr spcFirstLastPara="1" wrap="square" lIns="91425" tIns="91425" rIns="91425" bIns="91425" anchor="t" anchorCtr="0">
            <a:spAutoFit/>
          </a:bodyPr>
          <a:lstStyle/>
          <a:p>
            <a:pPr marL="360000" marR="191775" lvl="0" indent="447675" algn="just" rtl="0">
              <a:lnSpc>
                <a:spcPct val="150000"/>
              </a:lnSpc>
              <a:spcBef>
                <a:spcPts val="0"/>
              </a:spcBef>
              <a:spcAft>
                <a:spcPts val="0"/>
              </a:spcAft>
              <a:buNone/>
            </a:pPr>
            <a:r>
              <a:rPr lang="pt-BR" sz="1200">
                <a:solidFill>
                  <a:schemeClr val="dk1"/>
                </a:solidFill>
                <a:latin typeface="Bree Serif"/>
                <a:ea typeface="Bree Serif"/>
                <a:cs typeface="Bree Serif"/>
                <a:sym typeface="Bree Serif"/>
              </a:rPr>
              <a:t>A CEVID elaborou o Guia da Rede, com o objetivo de </a:t>
            </a:r>
            <a:r>
              <a:rPr lang="pt-BR" sz="1200" b="1">
                <a:solidFill>
                  <a:schemeClr val="dk1"/>
                </a:solidFill>
                <a:latin typeface="Bree Serif"/>
                <a:ea typeface="Bree Serif"/>
                <a:cs typeface="Bree Serif"/>
                <a:sym typeface="Bree Serif"/>
              </a:rPr>
              <a:t>mapear e publicar os dados </a:t>
            </a:r>
            <a:r>
              <a:rPr lang="pt-BR" sz="1200">
                <a:solidFill>
                  <a:schemeClr val="dk1"/>
                </a:solidFill>
                <a:latin typeface="Bree Serif"/>
                <a:ea typeface="Bree Serif"/>
                <a:cs typeface="Bree Serif"/>
                <a:sym typeface="Bree Serif"/>
              </a:rPr>
              <a:t>das instituições públicas, privadas e da sociedade civil que oferecem</a:t>
            </a:r>
            <a:r>
              <a:rPr lang="pt-BR" sz="1200" b="1">
                <a:solidFill>
                  <a:schemeClr val="dk1"/>
                </a:solidFill>
                <a:latin typeface="Bree Serif"/>
                <a:ea typeface="Bree Serif"/>
                <a:cs typeface="Bree Serif"/>
                <a:sym typeface="Bree Serif"/>
              </a:rPr>
              <a:t> serviços de assistência social, psicológica, jurídica e de saúde </a:t>
            </a:r>
            <a:r>
              <a:rPr lang="pt-BR" sz="1200">
                <a:solidFill>
                  <a:schemeClr val="dk1"/>
                </a:solidFill>
                <a:latin typeface="Bree Serif"/>
                <a:ea typeface="Bree Serif"/>
                <a:cs typeface="Bree Serif"/>
                <a:sym typeface="Bree Serif"/>
              </a:rPr>
              <a:t>às</a:t>
            </a:r>
            <a:r>
              <a:rPr lang="pt-BR" sz="1200" b="1">
                <a:solidFill>
                  <a:schemeClr val="dk1"/>
                </a:solidFill>
                <a:latin typeface="Bree Serif"/>
                <a:ea typeface="Bree Serif"/>
                <a:cs typeface="Bree Serif"/>
                <a:sym typeface="Bree Serif"/>
              </a:rPr>
              <a:t> vítimas e ofensores </a:t>
            </a:r>
            <a:r>
              <a:rPr lang="pt-BR" sz="1200">
                <a:solidFill>
                  <a:schemeClr val="dk1"/>
                </a:solidFill>
                <a:latin typeface="Bree Serif"/>
                <a:ea typeface="Bree Serif"/>
                <a:cs typeface="Bree Serif"/>
                <a:sym typeface="Bree Serif"/>
              </a:rPr>
              <a:t>de violência doméstica e familiar, no Estado do Paraná. </a:t>
            </a:r>
            <a:endParaRPr sz="1200">
              <a:solidFill>
                <a:schemeClr val="dk1"/>
              </a:solidFill>
              <a:latin typeface="Bree Serif"/>
              <a:ea typeface="Bree Serif"/>
              <a:cs typeface="Bree Serif"/>
              <a:sym typeface="Bree Serif"/>
            </a:endParaRPr>
          </a:p>
          <a:p>
            <a:pPr marL="360000" marR="191775" lvl="0" indent="447675" algn="just" rtl="0">
              <a:lnSpc>
                <a:spcPct val="150000"/>
              </a:lnSpc>
              <a:spcBef>
                <a:spcPts val="0"/>
              </a:spcBef>
              <a:spcAft>
                <a:spcPts val="0"/>
              </a:spcAft>
              <a:buNone/>
            </a:pPr>
            <a:r>
              <a:rPr lang="pt-BR" sz="1200">
                <a:solidFill>
                  <a:schemeClr val="dk1"/>
                </a:solidFill>
                <a:latin typeface="Bree Serif"/>
                <a:ea typeface="Bree Serif"/>
                <a:cs typeface="Bree Serif"/>
                <a:sym typeface="Bree Serif"/>
              </a:rPr>
              <a:t>Foram mapeadas as principais </a:t>
            </a:r>
            <a:r>
              <a:rPr lang="pt-BR" sz="1200" b="1">
                <a:solidFill>
                  <a:schemeClr val="dk1"/>
                </a:solidFill>
                <a:latin typeface="Bree Serif"/>
                <a:ea typeface="Bree Serif"/>
                <a:cs typeface="Bree Serif"/>
                <a:sym typeface="Bree Serif"/>
              </a:rPr>
              <a:t>atividades desenvolvidas nos municípios, telefones, e-mail e endereços disponibilizados</a:t>
            </a:r>
            <a:r>
              <a:rPr lang="pt-BR" sz="1200">
                <a:solidFill>
                  <a:schemeClr val="dk1"/>
                </a:solidFill>
                <a:latin typeface="Bree Serif"/>
                <a:ea typeface="Bree Serif"/>
                <a:cs typeface="Bree Serif"/>
                <a:sym typeface="Bree Serif"/>
              </a:rPr>
              <a:t> nos sites das prefeituras e instituições que atendem em cada localidade.</a:t>
            </a:r>
            <a:endParaRPr sz="1500">
              <a:latin typeface="Bree Serif"/>
              <a:ea typeface="Bree Serif"/>
              <a:cs typeface="Bree Serif"/>
              <a:sym typeface="Bree Serif"/>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0"/>
          <p:cNvSpPr txBox="1">
            <a:spLocks noGrp="1"/>
          </p:cNvSpPr>
          <p:nvPr>
            <p:ph type="title"/>
          </p:nvPr>
        </p:nvSpPr>
        <p:spPr>
          <a:xfrm>
            <a:off x="1467450" y="155425"/>
            <a:ext cx="6098100" cy="796200"/>
          </a:xfrm>
          <a:prstGeom prst="rect">
            <a:avLst/>
          </a:prstGeom>
        </p:spPr>
        <p:txBody>
          <a:bodyPr spcFirstLastPara="1" wrap="square" lIns="91425" tIns="91425" rIns="91425" bIns="91425" anchor="t" anchorCtr="0">
            <a:noAutofit/>
          </a:bodyPr>
          <a:lstStyle/>
          <a:p>
            <a:pPr marL="89999" marR="101775" lvl="0" indent="0" algn="just" rtl="0">
              <a:lnSpc>
                <a:spcPct val="150000"/>
              </a:lnSpc>
              <a:spcBef>
                <a:spcPts val="0"/>
              </a:spcBef>
              <a:spcAft>
                <a:spcPts val="0"/>
              </a:spcAft>
              <a:buClr>
                <a:schemeClr val="dk1"/>
              </a:buClr>
              <a:buSzPts val="990"/>
              <a:buFont typeface="Arial"/>
              <a:buNone/>
            </a:pPr>
            <a:r>
              <a:rPr lang="pt-BR" sz="1490" b="1">
                <a:latin typeface="Bree Serif"/>
                <a:ea typeface="Bree Serif"/>
                <a:cs typeface="Bree Serif"/>
                <a:sym typeface="Bree Serif"/>
              </a:rPr>
              <a:t>Guia de Grupos para Homens Autores de Violência Doméstica</a:t>
            </a:r>
            <a:endParaRPr sz="3020">
              <a:solidFill>
                <a:srgbClr val="123141"/>
              </a:solidFill>
              <a:latin typeface="Bree Serif"/>
              <a:ea typeface="Bree Serif"/>
              <a:cs typeface="Bree Serif"/>
              <a:sym typeface="Bree Serif"/>
            </a:endParaRPr>
          </a:p>
        </p:txBody>
      </p:sp>
      <p:pic>
        <p:nvPicPr>
          <p:cNvPr id="194" name="Google Shape;194;p30"/>
          <p:cNvPicPr preferRelativeResize="0"/>
          <p:nvPr/>
        </p:nvPicPr>
        <p:blipFill rotWithShape="1">
          <a:blip r:embed="rId3">
            <a:alphaModFix/>
          </a:blip>
          <a:srcRect t="-12990" b="12989"/>
          <a:stretch/>
        </p:blipFill>
        <p:spPr>
          <a:xfrm>
            <a:off x="0" y="85500"/>
            <a:ext cx="9144003" cy="4924725"/>
          </a:xfrm>
          <a:prstGeom prst="rect">
            <a:avLst/>
          </a:prstGeom>
          <a:noFill/>
          <a:ln>
            <a:noFill/>
          </a:ln>
        </p:spPr>
      </p:pic>
      <p:sp>
        <p:nvSpPr>
          <p:cNvPr id="195" name="Google Shape;195;p30"/>
          <p:cNvSpPr txBox="1"/>
          <p:nvPr/>
        </p:nvSpPr>
        <p:spPr>
          <a:xfrm>
            <a:off x="0" y="1505850"/>
            <a:ext cx="4144200" cy="2131800"/>
          </a:xfrm>
          <a:prstGeom prst="rect">
            <a:avLst/>
          </a:prstGeom>
          <a:noFill/>
          <a:ln>
            <a:noFill/>
          </a:ln>
        </p:spPr>
        <p:txBody>
          <a:bodyPr spcFirstLastPara="1" wrap="square" lIns="91425" tIns="91425" rIns="91425" bIns="91425" anchor="t" anchorCtr="0">
            <a:spAutoFit/>
          </a:bodyPr>
          <a:lstStyle/>
          <a:p>
            <a:pPr marL="360000" marR="101775" lvl="0" indent="359999" algn="just" rtl="0">
              <a:lnSpc>
                <a:spcPct val="150000"/>
              </a:lnSpc>
              <a:spcBef>
                <a:spcPts val="0"/>
              </a:spcBef>
              <a:spcAft>
                <a:spcPts val="0"/>
              </a:spcAft>
              <a:buNone/>
            </a:pPr>
            <a:r>
              <a:rPr lang="pt-BR" sz="1100">
                <a:solidFill>
                  <a:schemeClr val="dk1"/>
                </a:solidFill>
                <a:latin typeface="Bree Serif"/>
                <a:ea typeface="Bree Serif"/>
                <a:cs typeface="Bree Serif"/>
                <a:sym typeface="Bree Serif"/>
              </a:rPr>
              <a:t>A CEVID produziu o Guia de Grupos para Homens autores de VD, sendo este subdividido em teórico e prático. Investigou-se a presença e formas de funcionamento dos grupos para autores de violência doméstica no estado do Paraná, por meio da aplicação de questionário de 27 itens versando sobre temas como duração dos grupos, números de encontros, temas apresentados e assim por diante. </a:t>
            </a:r>
            <a:endParaRPr sz="1100">
              <a:solidFill>
                <a:schemeClr val="dk1"/>
              </a:solidFill>
              <a:latin typeface="Bree Serif"/>
              <a:ea typeface="Bree Serif"/>
              <a:cs typeface="Bree Serif"/>
              <a:sym typeface="Bree Serif"/>
            </a:endParaRPr>
          </a:p>
        </p:txBody>
      </p:sp>
      <p:pic>
        <p:nvPicPr>
          <p:cNvPr id="196" name="Google Shape;196;p30"/>
          <p:cNvPicPr preferRelativeResize="0"/>
          <p:nvPr/>
        </p:nvPicPr>
        <p:blipFill>
          <a:blip r:embed="rId4">
            <a:alphaModFix/>
          </a:blip>
          <a:stretch>
            <a:fillRect/>
          </a:stretch>
        </p:blipFill>
        <p:spPr>
          <a:xfrm>
            <a:off x="4323749" y="1292225"/>
            <a:ext cx="2318475" cy="3495900"/>
          </a:xfrm>
          <a:prstGeom prst="rect">
            <a:avLst/>
          </a:prstGeom>
          <a:noFill/>
          <a:ln>
            <a:noFill/>
          </a:ln>
        </p:spPr>
      </p:pic>
      <p:pic>
        <p:nvPicPr>
          <p:cNvPr id="197" name="Google Shape;197;p30"/>
          <p:cNvPicPr preferRelativeResize="0"/>
          <p:nvPr/>
        </p:nvPicPr>
        <p:blipFill>
          <a:blip r:embed="rId5">
            <a:alphaModFix/>
          </a:blip>
          <a:stretch>
            <a:fillRect/>
          </a:stretch>
        </p:blipFill>
        <p:spPr>
          <a:xfrm>
            <a:off x="6747850" y="1292225"/>
            <a:ext cx="2318475" cy="34959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1"/>
          <p:cNvSpPr txBox="1">
            <a:spLocks noGrp="1"/>
          </p:cNvSpPr>
          <p:nvPr>
            <p:ph type="title"/>
          </p:nvPr>
        </p:nvSpPr>
        <p:spPr>
          <a:xfrm>
            <a:off x="140000" y="238050"/>
            <a:ext cx="8420400" cy="772500"/>
          </a:xfrm>
          <a:prstGeom prst="rect">
            <a:avLst/>
          </a:prstGeom>
        </p:spPr>
        <p:txBody>
          <a:bodyPr spcFirstLastPara="1" wrap="square" lIns="91425" tIns="91425" rIns="91425" bIns="91425" anchor="t" anchorCtr="0">
            <a:normAutofit/>
          </a:bodyPr>
          <a:lstStyle/>
          <a:p>
            <a:pPr marL="179999" marR="101775" lvl="0" indent="0" algn="just" rtl="0">
              <a:lnSpc>
                <a:spcPct val="150000"/>
              </a:lnSpc>
              <a:spcBef>
                <a:spcPts val="0"/>
              </a:spcBef>
              <a:spcAft>
                <a:spcPts val="0"/>
              </a:spcAft>
              <a:buClr>
                <a:schemeClr val="dk1"/>
              </a:buClr>
              <a:buSzPct val="52659"/>
              <a:buFont typeface="Arial"/>
              <a:buNone/>
            </a:pPr>
            <a:r>
              <a:rPr lang="pt-BR" sz="2088">
                <a:latin typeface="Bree Serif"/>
                <a:ea typeface="Bree Serif"/>
                <a:cs typeface="Bree Serif"/>
                <a:sym typeface="Bree Serif"/>
              </a:rPr>
              <a:t>                                                   Protocolo do Feminicídio</a:t>
            </a:r>
            <a:endParaRPr sz="2088">
              <a:latin typeface="Bree Serif"/>
              <a:ea typeface="Bree Serif"/>
              <a:cs typeface="Bree Serif"/>
              <a:sym typeface="Bree Serif"/>
            </a:endParaRPr>
          </a:p>
          <a:p>
            <a:pPr marL="0" lvl="0" indent="0" algn="l" rtl="0">
              <a:spcBef>
                <a:spcPts val="0"/>
              </a:spcBef>
              <a:spcAft>
                <a:spcPts val="0"/>
              </a:spcAft>
              <a:buClr>
                <a:schemeClr val="dk1"/>
              </a:buClr>
              <a:buSzPct val="50000"/>
              <a:buFont typeface="Arial"/>
              <a:buNone/>
            </a:pPr>
            <a:endParaRPr sz="2200">
              <a:solidFill>
                <a:srgbClr val="123141"/>
              </a:solidFill>
              <a:latin typeface="Bree Serif"/>
              <a:ea typeface="Bree Serif"/>
              <a:cs typeface="Bree Serif"/>
              <a:sym typeface="Bree Serif"/>
            </a:endParaRPr>
          </a:p>
        </p:txBody>
      </p:sp>
      <p:pic>
        <p:nvPicPr>
          <p:cNvPr id="203" name="Google Shape;203;p31"/>
          <p:cNvPicPr preferRelativeResize="0"/>
          <p:nvPr/>
        </p:nvPicPr>
        <p:blipFill rotWithShape="1">
          <a:blip r:embed="rId3">
            <a:alphaModFix/>
          </a:blip>
          <a:srcRect t="-12990" b="12989"/>
          <a:stretch/>
        </p:blipFill>
        <p:spPr>
          <a:xfrm>
            <a:off x="0" y="445025"/>
            <a:ext cx="9144003" cy="4515150"/>
          </a:xfrm>
          <a:prstGeom prst="rect">
            <a:avLst/>
          </a:prstGeom>
          <a:noFill/>
          <a:ln>
            <a:noFill/>
          </a:ln>
        </p:spPr>
      </p:pic>
      <p:sp>
        <p:nvSpPr>
          <p:cNvPr id="204" name="Google Shape;204;p31"/>
          <p:cNvSpPr txBox="1"/>
          <p:nvPr/>
        </p:nvSpPr>
        <p:spPr>
          <a:xfrm>
            <a:off x="83450" y="1505850"/>
            <a:ext cx="5661000" cy="2131800"/>
          </a:xfrm>
          <a:prstGeom prst="rect">
            <a:avLst/>
          </a:prstGeom>
          <a:noFill/>
          <a:ln>
            <a:noFill/>
          </a:ln>
        </p:spPr>
        <p:txBody>
          <a:bodyPr spcFirstLastPara="1" wrap="square" lIns="91425" tIns="91425" rIns="91425" bIns="91425" anchor="t" anchorCtr="0">
            <a:spAutoFit/>
          </a:bodyPr>
          <a:lstStyle/>
          <a:p>
            <a:pPr marL="360000" marR="101775" lvl="0" indent="361950" algn="just" rtl="0">
              <a:lnSpc>
                <a:spcPct val="150000"/>
              </a:lnSpc>
              <a:spcBef>
                <a:spcPts val="0"/>
              </a:spcBef>
              <a:spcAft>
                <a:spcPts val="0"/>
              </a:spcAft>
              <a:buNone/>
            </a:pPr>
            <a:r>
              <a:rPr lang="pt-BR" sz="1100">
                <a:solidFill>
                  <a:schemeClr val="dk1"/>
                </a:solidFill>
              </a:rPr>
              <a:t> </a:t>
            </a:r>
            <a:r>
              <a:rPr lang="pt-BR" sz="1100">
                <a:solidFill>
                  <a:schemeClr val="dk1"/>
                </a:solidFill>
                <a:latin typeface="Bree Serif"/>
                <a:ea typeface="Bree Serif"/>
                <a:cs typeface="Bree Serif"/>
                <a:sym typeface="Bree Serif"/>
              </a:rPr>
              <a:t>O Protocolo do Feminicídio foi elaborado para unificar e </a:t>
            </a:r>
            <a:r>
              <a:rPr lang="pt-BR" sz="1100" b="1">
                <a:solidFill>
                  <a:schemeClr val="dk1"/>
                </a:solidFill>
                <a:latin typeface="Bree Serif"/>
                <a:ea typeface="Bree Serif"/>
                <a:cs typeface="Bree Serif"/>
                <a:sym typeface="Bree Serif"/>
              </a:rPr>
              <a:t>padronizar</a:t>
            </a:r>
            <a:r>
              <a:rPr lang="pt-BR" sz="1100">
                <a:solidFill>
                  <a:schemeClr val="dk1"/>
                </a:solidFill>
                <a:latin typeface="Bree Serif"/>
                <a:ea typeface="Bree Serif"/>
                <a:cs typeface="Bree Serif"/>
                <a:sym typeface="Bree Serif"/>
              </a:rPr>
              <a:t> as </a:t>
            </a:r>
            <a:r>
              <a:rPr lang="pt-BR" sz="1100" b="1">
                <a:solidFill>
                  <a:schemeClr val="dk1"/>
                </a:solidFill>
                <a:latin typeface="Bree Serif"/>
                <a:ea typeface="Bree Serif"/>
                <a:cs typeface="Bree Serif"/>
                <a:sym typeface="Bree Serif"/>
              </a:rPr>
              <a:t>ações de combate à violência doméstica</a:t>
            </a:r>
            <a:r>
              <a:rPr lang="pt-BR" sz="1100">
                <a:solidFill>
                  <a:schemeClr val="dk1"/>
                </a:solidFill>
                <a:latin typeface="Bree Serif"/>
                <a:ea typeface="Bree Serif"/>
                <a:cs typeface="Bree Serif"/>
                <a:sym typeface="Bree Serif"/>
              </a:rPr>
              <a:t> e familiar conforme as Diretrizes Nacionais de Feminicídio para Investigar, </a:t>
            </a:r>
            <a:r>
              <a:rPr lang="pt-BR" sz="1100" b="1">
                <a:solidFill>
                  <a:schemeClr val="dk1"/>
                </a:solidFill>
                <a:latin typeface="Bree Serif"/>
                <a:ea typeface="Bree Serif"/>
                <a:cs typeface="Bree Serif"/>
                <a:sym typeface="Bree Serif"/>
              </a:rPr>
              <a:t>Processar e Julgar com Perspectiva de Gênero, as Mortes Violentas de Mulheres.</a:t>
            </a:r>
            <a:r>
              <a:rPr lang="pt-BR" sz="1100">
                <a:solidFill>
                  <a:schemeClr val="dk1"/>
                </a:solidFill>
                <a:latin typeface="Bree Serif"/>
                <a:ea typeface="Bree Serif"/>
                <a:cs typeface="Bree Serif"/>
                <a:sym typeface="Bree Serif"/>
              </a:rPr>
              <a:t> O intuito desse documento é que ele contribua de forma significativa como instrumento prático para a construção de ferramentas voltadas à resolução de tais crimes, proporcionando, de forma objetiva e construtiva, a uniformização das formas de atendimento às vítimas e o alinhamento da atuação dos órgãos.</a:t>
            </a:r>
            <a:endParaRPr sz="1100">
              <a:solidFill>
                <a:schemeClr val="dk1"/>
              </a:solidFill>
              <a:latin typeface="Bree Serif"/>
              <a:ea typeface="Bree Serif"/>
              <a:cs typeface="Bree Serif"/>
              <a:sym typeface="Bree Serif"/>
            </a:endParaRPr>
          </a:p>
        </p:txBody>
      </p:sp>
      <p:pic>
        <p:nvPicPr>
          <p:cNvPr id="205" name="Google Shape;205;p31"/>
          <p:cNvPicPr preferRelativeResize="0"/>
          <p:nvPr/>
        </p:nvPicPr>
        <p:blipFill>
          <a:blip r:embed="rId4">
            <a:alphaModFix/>
          </a:blip>
          <a:stretch>
            <a:fillRect/>
          </a:stretch>
        </p:blipFill>
        <p:spPr>
          <a:xfrm>
            <a:off x="6125100" y="1193000"/>
            <a:ext cx="2544225" cy="3572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2180399" y="229400"/>
            <a:ext cx="4783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sz="2400">
                <a:solidFill>
                  <a:srgbClr val="123141"/>
                </a:solidFill>
                <a:latin typeface="Bree Serif"/>
                <a:ea typeface="Bree Serif"/>
                <a:cs typeface="Bree Serif"/>
                <a:sym typeface="Bree Serif"/>
              </a:rPr>
              <a:t>7 Metas para o Biênio 2021/2022</a:t>
            </a:r>
            <a:endParaRPr sz="2400">
              <a:solidFill>
                <a:srgbClr val="123141"/>
              </a:solidFill>
              <a:latin typeface="Bree Serif"/>
              <a:ea typeface="Bree Serif"/>
              <a:cs typeface="Bree Serif"/>
              <a:sym typeface="Bree Serif"/>
            </a:endParaRPr>
          </a:p>
        </p:txBody>
      </p:sp>
      <p:pic>
        <p:nvPicPr>
          <p:cNvPr id="64" name="Google Shape;64;p14"/>
          <p:cNvPicPr preferRelativeResize="0"/>
          <p:nvPr/>
        </p:nvPicPr>
        <p:blipFill>
          <a:blip r:embed="rId3">
            <a:alphaModFix/>
          </a:blip>
          <a:stretch>
            <a:fillRect/>
          </a:stretch>
        </p:blipFill>
        <p:spPr>
          <a:xfrm>
            <a:off x="170975" y="1017725"/>
            <a:ext cx="8783850" cy="3954798"/>
          </a:xfrm>
          <a:prstGeom prst="rect">
            <a:avLst/>
          </a:prstGeom>
          <a:noFill/>
          <a:ln>
            <a:noFill/>
          </a:ln>
        </p:spPr>
      </p:pic>
      <p:sp>
        <p:nvSpPr>
          <p:cNvPr id="65" name="Google Shape;65;p14"/>
          <p:cNvSpPr txBox="1">
            <a:spLocks noGrp="1"/>
          </p:cNvSpPr>
          <p:nvPr>
            <p:ph type="body" idx="1"/>
          </p:nvPr>
        </p:nvSpPr>
        <p:spPr>
          <a:xfrm>
            <a:off x="311700" y="1408750"/>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pt-BR" sz="1100">
                <a:solidFill>
                  <a:srgbClr val="123141"/>
                </a:solidFill>
                <a:latin typeface="Bree Serif"/>
                <a:ea typeface="Bree Serif"/>
                <a:cs typeface="Bree Serif"/>
                <a:sym typeface="Bree Serif"/>
              </a:rPr>
              <a:t>• Reduzir, prevenir e responsabilizar os atos de violência contra a mulher, tendo como norte, os casos de feminicídio.</a:t>
            </a:r>
            <a:endParaRPr sz="1100">
              <a:solidFill>
                <a:srgbClr val="123141"/>
              </a:solidFill>
              <a:latin typeface="Bree Serif"/>
              <a:ea typeface="Bree Serif"/>
              <a:cs typeface="Bree Serif"/>
              <a:sym typeface="Bree Serif"/>
            </a:endParaRPr>
          </a:p>
          <a:p>
            <a:pPr marL="0" lvl="0" indent="0" algn="l" rtl="0">
              <a:spcBef>
                <a:spcPts val="1200"/>
              </a:spcBef>
              <a:spcAft>
                <a:spcPts val="0"/>
              </a:spcAft>
              <a:buNone/>
            </a:pPr>
            <a:r>
              <a:rPr lang="pt-BR" sz="1100">
                <a:solidFill>
                  <a:srgbClr val="123141"/>
                </a:solidFill>
                <a:latin typeface="Bree Serif"/>
                <a:ea typeface="Bree Serif"/>
                <a:cs typeface="Bree Serif"/>
                <a:sym typeface="Bree Serif"/>
              </a:rPr>
              <a:t> • Reduzir e prevenir a transgeracionalidade da violência doméstica e familiar contra a mulher. </a:t>
            </a:r>
            <a:endParaRPr sz="1100">
              <a:solidFill>
                <a:srgbClr val="123141"/>
              </a:solidFill>
              <a:latin typeface="Bree Serif"/>
              <a:ea typeface="Bree Serif"/>
              <a:cs typeface="Bree Serif"/>
              <a:sym typeface="Bree Serif"/>
            </a:endParaRPr>
          </a:p>
          <a:p>
            <a:pPr marL="0" lvl="0" indent="0" algn="l" rtl="0">
              <a:spcBef>
                <a:spcPts val="1200"/>
              </a:spcBef>
              <a:spcAft>
                <a:spcPts val="0"/>
              </a:spcAft>
              <a:buNone/>
            </a:pPr>
            <a:r>
              <a:rPr lang="pt-BR" sz="1100">
                <a:solidFill>
                  <a:srgbClr val="123141"/>
                </a:solidFill>
                <a:latin typeface="Bree Serif"/>
                <a:ea typeface="Bree Serif"/>
                <a:cs typeface="Bree Serif"/>
                <a:sym typeface="Bree Serif"/>
              </a:rPr>
              <a:t>• Incrementar medidas de prevenção a novas violências por meio da Rede e de tecnologias. </a:t>
            </a:r>
            <a:endParaRPr sz="1100">
              <a:solidFill>
                <a:srgbClr val="123141"/>
              </a:solidFill>
              <a:latin typeface="Bree Serif"/>
              <a:ea typeface="Bree Serif"/>
              <a:cs typeface="Bree Serif"/>
              <a:sym typeface="Bree Serif"/>
            </a:endParaRPr>
          </a:p>
          <a:p>
            <a:pPr marL="0" lvl="0" indent="0" algn="l" rtl="0">
              <a:spcBef>
                <a:spcPts val="1200"/>
              </a:spcBef>
              <a:spcAft>
                <a:spcPts val="0"/>
              </a:spcAft>
              <a:buNone/>
            </a:pPr>
            <a:r>
              <a:rPr lang="pt-BR" sz="1100">
                <a:solidFill>
                  <a:srgbClr val="123141"/>
                </a:solidFill>
                <a:latin typeface="Bree Serif"/>
                <a:ea typeface="Bree Serif"/>
                <a:cs typeface="Bree Serif"/>
                <a:sym typeface="Bree Serif"/>
              </a:rPr>
              <a:t>• Incremento da Política Judiciária no âmbito do TJPR. </a:t>
            </a:r>
            <a:endParaRPr sz="1100">
              <a:solidFill>
                <a:srgbClr val="123141"/>
              </a:solidFill>
              <a:latin typeface="Bree Serif"/>
              <a:ea typeface="Bree Serif"/>
              <a:cs typeface="Bree Serif"/>
              <a:sym typeface="Bree Serif"/>
            </a:endParaRPr>
          </a:p>
          <a:p>
            <a:pPr marL="0" lvl="0" indent="0" algn="l" rtl="0">
              <a:spcBef>
                <a:spcPts val="1200"/>
              </a:spcBef>
              <a:spcAft>
                <a:spcPts val="0"/>
              </a:spcAft>
              <a:buNone/>
            </a:pPr>
            <a:r>
              <a:rPr lang="pt-BR" sz="1100">
                <a:solidFill>
                  <a:srgbClr val="123141"/>
                </a:solidFill>
                <a:latin typeface="Bree Serif"/>
                <a:ea typeface="Bree Serif"/>
                <a:cs typeface="Bree Serif"/>
                <a:sym typeface="Bree Serif"/>
              </a:rPr>
              <a:t>• Qualificação do atendimento interdisciplinar aos casos de violência doméstica e familiar contra a mulher.</a:t>
            </a:r>
            <a:endParaRPr sz="1100">
              <a:solidFill>
                <a:srgbClr val="123141"/>
              </a:solidFill>
              <a:latin typeface="Bree Serif"/>
              <a:ea typeface="Bree Serif"/>
              <a:cs typeface="Bree Serif"/>
              <a:sym typeface="Bree Serif"/>
            </a:endParaRPr>
          </a:p>
          <a:p>
            <a:pPr marL="0" lvl="0" indent="0" algn="l" rtl="0">
              <a:spcBef>
                <a:spcPts val="1200"/>
              </a:spcBef>
              <a:spcAft>
                <a:spcPts val="0"/>
              </a:spcAft>
              <a:buNone/>
            </a:pPr>
            <a:r>
              <a:rPr lang="pt-BR" sz="1100">
                <a:solidFill>
                  <a:srgbClr val="123141"/>
                </a:solidFill>
                <a:latin typeface="Bree Serif"/>
                <a:ea typeface="Bree Serif"/>
                <a:cs typeface="Bree Serif"/>
                <a:sym typeface="Bree Serif"/>
              </a:rPr>
              <a:t> • Reestruturação da CEVID. </a:t>
            </a:r>
            <a:endParaRPr sz="1100">
              <a:solidFill>
                <a:srgbClr val="123141"/>
              </a:solidFill>
              <a:latin typeface="Bree Serif"/>
              <a:ea typeface="Bree Serif"/>
              <a:cs typeface="Bree Serif"/>
              <a:sym typeface="Bree Serif"/>
            </a:endParaRPr>
          </a:p>
          <a:p>
            <a:pPr marL="0" lvl="0" indent="0" algn="l" rtl="0">
              <a:spcBef>
                <a:spcPts val="1200"/>
              </a:spcBef>
              <a:spcAft>
                <a:spcPts val="1200"/>
              </a:spcAft>
              <a:buNone/>
            </a:pPr>
            <a:r>
              <a:rPr lang="pt-BR" sz="1100">
                <a:solidFill>
                  <a:srgbClr val="123141"/>
                </a:solidFill>
                <a:latin typeface="Bree Serif"/>
                <a:ea typeface="Bree Serif"/>
                <a:cs typeface="Bree Serif"/>
                <a:sym typeface="Bree Serif"/>
              </a:rPr>
              <a:t>• Reforçar a divulgação de todas as ações e projetos da Coordenadoria e criar mecanismos para melhorar a comunicação com a sociedade.</a:t>
            </a:r>
            <a:endParaRPr sz="1100">
              <a:solidFill>
                <a:srgbClr val="123141"/>
              </a:solidFill>
              <a:latin typeface="Bree Serif"/>
              <a:ea typeface="Bree Serif"/>
              <a:cs typeface="Bree Serif"/>
              <a:sym typeface="Bree Serif"/>
            </a:endParaRPr>
          </a:p>
        </p:txBody>
      </p:sp>
      <p:pic>
        <p:nvPicPr>
          <p:cNvPr id="66" name="Google Shape;66;p14"/>
          <p:cNvPicPr preferRelativeResize="0"/>
          <p:nvPr/>
        </p:nvPicPr>
        <p:blipFill>
          <a:blip r:embed="rId4">
            <a:alphaModFix/>
          </a:blip>
          <a:stretch>
            <a:fillRect/>
          </a:stretch>
        </p:blipFill>
        <p:spPr>
          <a:xfrm>
            <a:off x="7049500" y="4025950"/>
            <a:ext cx="1747175" cy="86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2"/>
          <p:cNvSpPr txBox="1">
            <a:spLocks noGrp="1"/>
          </p:cNvSpPr>
          <p:nvPr>
            <p:ph type="title"/>
          </p:nvPr>
        </p:nvSpPr>
        <p:spPr>
          <a:xfrm>
            <a:off x="1623000" y="187300"/>
            <a:ext cx="5458500" cy="772500"/>
          </a:xfrm>
          <a:prstGeom prst="rect">
            <a:avLst/>
          </a:prstGeom>
        </p:spPr>
        <p:txBody>
          <a:bodyPr spcFirstLastPara="1" wrap="square" lIns="91425" tIns="91425" rIns="91425" bIns="91425" anchor="t" anchorCtr="0">
            <a:normAutofit/>
          </a:bodyPr>
          <a:lstStyle/>
          <a:p>
            <a:pPr marL="360000" marR="101775" lvl="0" indent="0" algn="just" rtl="0">
              <a:lnSpc>
                <a:spcPct val="150000"/>
              </a:lnSpc>
              <a:spcBef>
                <a:spcPts val="0"/>
              </a:spcBef>
              <a:spcAft>
                <a:spcPts val="0"/>
              </a:spcAft>
              <a:buClr>
                <a:schemeClr val="dk1"/>
              </a:buClr>
              <a:buSzPts val="1100"/>
              <a:buFont typeface="Arial"/>
              <a:buNone/>
            </a:pPr>
            <a:r>
              <a:rPr lang="pt-BR" sz="1600" b="1">
                <a:latin typeface="Bree Serif"/>
                <a:ea typeface="Bree Serif"/>
                <a:cs typeface="Bree Serif"/>
                <a:sym typeface="Bree Serif"/>
              </a:rPr>
              <a:t>Formulário Nacional de Avaliação de Risco (FNAR)</a:t>
            </a:r>
            <a:endParaRPr sz="3300">
              <a:solidFill>
                <a:srgbClr val="123141"/>
              </a:solidFill>
              <a:latin typeface="Bree Serif"/>
              <a:ea typeface="Bree Serif"/>
              <a:cs typeface="Bree Serif"/>
              <a:sym typeface="Bree Serif"/>
            </a:endParaRPr>
          </a:p>
        </p:txBody>
      </p:sp>
      <p:pic>
        <p:nvPicPr>
          <p:cNvPr id="211" name="Google Shape;211;p32"/>
          <p:cNvPicPr preferRelativeResize="0"/>
          <p:nvPr/>
        </p:nvPicPr>
        <p:blipFill rotWithShape="1">
          <a:blip r:embed="rId3">
            <a:alphaModFix/>
          </a:blip>
          <a:srcRect t="-12990" b="12989"/>
          <a:stretch/>
        </p:blipFill>
        <p:spPr>
          <a:xfrm>
            <a:off x="0" y="54075"/>
            <a:ext cx="9144003" cy="5089424"/>
          </a:xfrm>
          <a:prstGeom prst="rect">
            <a:avLst/>
          </a:prstGeom>
          <a:noFill/>
          <a:ln>
            <a:noFill/>
          </a:ln>
        </p:spPr>
      </p:pic>
      <p:sp>
        <p:nvSpPr>
          <p:cNvPr id="212" name="Google Shape;212;p32"/>
          <p:cNvSpPr txBox="1"/>
          <p:nvPr/>
        </p:nvSpPr>
        <p:spPr>
          <a:xfrm>
            <a:off x="361800" y="1173375"/>
            <a:ext cx="7980900" cy="3417000"/>
          </a:xfrm>
          <a:prstGeom prst="rect">
            <a:avLst/>
          </a:prstGeom>
          <a:noFill/>
          <a:ln>
            <a:noFill/>
          </a:ln>
        </p:spPr>
        <p:txBody>
          <a:bodyPr spcFirstLastPara="1" wrap="square" lIns="91425" tIns="91425" rIns="91425" bIns="91425" anchor="t" anchorCtr="0">
            <a:spAutoFit/>
          </a:bodyPr>
          <a:lstStyle/>
          <a:p>
            <a:pPr marL="360000" marR="101775" lvl="0" indent="359999" algn="just" rtl="0">
              <a:lnSpc>
                <a:spcPct val="150000"/>
              </a:lnSpc>
              <a:spcBef>
                <a:spcPts val="0"/>
              </a:spcBef>
              <a:spcAft>
                <a:spcPts val="0"/>
              </a:spcAft>
              <a:buNone/>
            </a:pPr>
            <a:r>
              <a:rPr lang="pt-BR" sz="1200">
                <a:solidFill>
                  <a:schemeClr val="dk1"/>
                </a:solidFill>
                <a:latin typeface="Bree Serif"/>
                <a:ea typeface="Bree Serif"/>
                <a:cs typeface="Bree Serif"/>
                <a:sym typeface="Bree Serif"/>
              </a:rPr>
              <a:t>Foi instituído pelo Ministério Público e pelo Poder Judiciário por meio da Resolução Conjunta CNJ/CNMP nº 5, de 3 de março de 2020, e pela Lei nº 14.149/21, sendo um instrumento da Política Judiciária Nacional de Enfrentamento à Violência contra as Mulheres. </a:t>
            </a:r>
            <a:endParaRPr sz="1200">
              <a:solidFill>
                <a:schemeClr val="dk1"/>
              </a:solidFill>
              <a:latin typeface="Bree Serif"/>
              <a:ea typeface="Bree Serif"/>
              <a:cs typeface="Bree Serif"/>
              <a:sym typeface="Bree Serif"/>
            </a:endParaRPr>
          </a:p>
          <a:p>
            <a:pPr marL="360000" marR="101775" lvl="0" indent="359999" algn="just" rtl="0">
              <a:lnSpc>
                <a:spcPct val="150000"/>
              </a:lnSpc>
              <a:spcBef>
                <a:spcPts val="0"/>
              </a:spcBef>
              <a:spcAft>
                <a:spcPts val="0"/>
              </a:spcAft>
              <a:buNone/>
            </a:pPr>
            <a:r>
              <a:rPr lang="pt-BR" sz="1200">
                <a:solidFill>
                  <a:schemeClr val="dk1"/>
                </a:solidFill>
                <a:latin typeface="Bree Serif"/>
                <a:ea typeface="Bree Serif"/>
                <a:cs typeface="Bree Serif"/>
                <a:sym typeface="Bree Serif"/>
              </a:rPr>
              <a:t> É um questionário composto de duas partes: a primeira é objetiva e refere-se às informações sobre a vítima, o/a autor/a de violência doméstica e o histórico de violência; </a:t>
            </a:r>
            <a:endParaRPr sz="1200">
              <a:solidFill>
                <a:schemeClr val="dk1"/>
              </a:solidFill>
              <a:latin typeface="Bree Serif"/>
              <a:ea typeface="Bree Serif"/>
              <a:cs typeface="Bree Serif"/>
              <a:sym typeface="Bree Serif"/>
            </a:endParaRPr>
          </a:p>
          <a:p>
            <a:pPr marL="360000" marR="101775" lvl="0" indent="359999" algn="just" rtl="0">
              <a:lnSpc>
                <a:spcPct val="150000"/>
              </a:lnSpc>
              <a:spcBef>
                <a:spcPts val="0"/>
              </a:spcBef>
              <a:spcAft>
                <a:spcPts val="0"/>
              </a:spcAft>
              <a:buNone/>
            </a:pPr>
            <a:r>
              <a:rPr lang="pt-BR" sz="1200">
                <a:solidFill>
                  <a:schemeClr val="dk1"/>
                </a:solidFill>
                <a:latin typeface="Bree Serif"/>
                <a:ea typeface="Bree Serif"/>
                <a:cs typeface="Bree Serif"/>
                <a:sym typeface="Bree Serif"/>
              </a:rPr>
              <a:t>A segunda é subjetiva, devendo ser preenchida, exclusivamente, por profissional capacitado, e diz respeito à avaliação quanto aos riscos identificados e sugestões de encaminhamentos. </a:t>
            </a:r>
            <a:endParaRPr sz="1200">
              <a:solidFill>
                <a:schemeClr val="dk1"/>
              </a:solidFill>
              <a:latin typeface="Bree Serif"/>
              <a:ea typeface="Bree Serif"/>
              <a:cs typeface="Bree Serif"/>
              <a:sym typeface="Bree Serif"/>
            </a:endParaRPr>
          </a:p>
          <a:p>
            <a:pPr marL="360000" marR="101775" lvl="0" indent="359999" algn="just" rtl="0">
              <a:lnSpc>
                <a:spcPct val="150000"/>
              </a:lnSpc>
              <a:spcBef>
                <a:spcPts val="0"/>
              </a:spcBef>
              <a:spcAft>
                <a:spcPts val="0"/>
              </a:spcAft>
              <a:buNone/>
            </a:pPr>
            <a:r>
              <a:rPr lang="pt-BR" sz="1200">
                <a:solidFill>
                  <a:schemeClr val="dk1"/>
                </a:solidFill>
                <a:latin typeface="Bree Serif"/>
                <a:ea typeface="Bree Serif"/>
                <a:cs typeface="Bree Serif"/>
                <a:sym typeface="Bree Serif"/>
              </a:rPr>
              <a:t>O objetivo é que esse formulário seja aplicado, preferencialmente, pela Polícia Civil no momento do registro da ocorrência policial ou em qualquer outra situação que seja configurada como o primeiro atendimento da vítima de violência doméstica, para que possa ser anexado aos inquéritos policiais e aos procedimentos do Ministério Público e do Judiciário.</a:t>
            </a:r>
            <a:endParaRPr sz="1200">
              <a:solidFill>
                <a:schemeClr val="dk1"/>
              </a:solidFill>
              <a:latin typeface="Bree Serif"/>
              <a:ea typeface="Bree Serif"/>
              <a:cs typeface="Bree Serif"/>
              <a:sym typeface="Bree Serif"/>
            </a:endParaRPr>
          </a:p>
          <a:p>
            <a:pPr marL="360000" marR="191775" lvl="0" indent="447675" algn="just" rtl="0">
              <a:lnSpc>
                <a:spcPct val="150000"/>
              </a:lnSpc>
              <a:spcBef>
                <a:spcPts val="0"/>
              </a:spcBef>
              <a:spcAft>
                <a:spcPts val="0"/>
              </a:spcAft>
              <a:buNone/>
            </a:pPr>
            <a:endParaRPr sz="1200">
              <a:solidFill>
                <a:schemeClr val="dk1"/>
              </a:solidFill>
              <a:latin typeface="Bree Serif"/>
              <a:ea typeface="Bree Serif"/>
              <a:cs typeface="Bree Serif"/>
              <a:sym typeface="Bree Serif"/>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3"/>
          <p:cNvSpPr txBox="1">
            <a:spLocks noGrp="1"/>
          </p:cNvSpPr>
          <p:nvPr>
            <p:ph type="title"/>
          </p:nvPr>
        </p:nvSpPr>
        <p:spPr>
          <a:xfrm>
            <a:off x="361800" y="287725"/>
            <a:ext cx="8420400" cy="772500"/>
          </a:xfrm>
          <a:prstGeom prst="rect">
            <a:avLst/>
          </a:prstGeom>
        </p:spPr>
        <p:txBody>
          <a:bodyPr spcFirstLastPara="1" wrap="square" lIns="91425" tIns="91425" rIns="91425" bIns="91425" anchor="t" anchorCtr="0">
            <a:normAutofit fontScale="90000"/>
          </a:bodyPr>
          <a:lstStyle/>
          <a:p>
            <a:pPr marL="360000" marR="101775" lvl="0" indent="0" algn="just" rtl="0">
              <a:lnSpc>
                <a:spcPct val="150000"/>
              </a:lnSpc>
              <a:spcBef>
                <a:spcPts val="0"/>
              </a:spcBef>
              <a:spcAft>
                <a:spcPts val="0"/>
              </a:spcAft>
              <a:buClr>
                <a:schemeClr val="dk1"/>
              </a:buClr>
              <a:buSzPts val="1100"/>
              <a:buFont typeface="Arial"/>
              <a:buNone/>
            </a:pPr>
            <a:r>
              <a:rPr lang="pt-BR" sz="2700" b="1">
                <a:latin typeface="Bree Serif"/>
                <a:ea typeface="Bree Serif"/>
                <a:cs typeface="Bree Serif"/>
                <a:sym typeface="Bree Serif"/>
              </a:rPr>
              <a:t>                       </a:t>
            </a:r>
            <a:r>
              <a:rPr lang="pt-BR" sz="2300" b="1">
                <a:latin typeface="Bree Serif"/>
                <a:ea typeface="Bree Serif"/>
                <a:cs typeface="Bree Serif"/>
                <a:sym typeface="Bree Serif"/>
              </a:rPr>
              <a:t>    Patrulhas Maria da Penha</a:t>
            </a:r>
            <a:endParaRPr sz="4000">
              <a:solidFill>
                <a:srgbClr val="123141"/>
              </a:solidFill>
              <a:latin typeface="Bree Serif"/>
              <a:ea typeface="Bree Serif"/>
              <a:cs typeface="Bree Serif"/>
              <a:sym typeface="Bree Serif"/>
            </a:endParaRPr>
          </a:p>
        </p:txBody>
      </p:sp>
      <p:pic>
        <p:nvPicPr>
          <p:cNvPr id="218" name="Google Shape;218;p33"/>
          <p:cNvPicPr preferRelativeResize="0"/>
          <p:nvPr/>
        </p:nvPicPr>
        <p:blipFill rotWithShape="1">
          <a:blip r:embed="rId3">
            <a:alphaModFix/>
          </a:blip>
          <a:srcRect t="-12990" b="12989"/>
          <a:stretch/>
        </p:blipFill>
        <p:spPr>
          <a:xfrm>
            <a:off x="0" y="287725"/>
            <a:ext cx="9144003" cy="4685999"/>
          </a:xfrm>
          <a:prstGeom prst="rect">
            <a:avLst/>
          </a:prstGeom>
          <a:noFill/>
          <a:ln>
            <a:noFill/>
          </a:ln>
        </p:spPr>
      </p:pic>
      <p:sp>
        <p:nvSpPr>
          <p:cNvPr id="219" name="Google Shape;219;p33"/>
          <p:cNvSpPr txBox="1"/>
          <p:nvPr/>
        </p:nvSpPr>
        <p:spPr>
          <a:xfrm>
            <a:off x="615100" y="1529325"/>
            <a:ext cx="7810200" cy="861900"/>
          </a:xfrm>
          <a:prstGeom prst="rect">
            <a:avLst/>
          </a:prstGeom>
          <a:noFill/>
          <a:ln>
            <a:noFill/>
          </a:ln>
        </p:spPr>
        <p:txBody>
          <a:bodyPr spcFirstLastPara="1" wrap="square" lIns="91425" tIns="91425" rIns="91425" bIns="91425" anchor="t" anchorCtr="0">
            <a:spAutoFit/>
          </a:bodyPr>
          <a:lstStyle/>
          <a:p>
            <a:pPr marL="0" lvl="0" indent="457200" algn="just" rtl="0">
              <a:lnSpc>
                <a:spcPct val="150000"/>
              </a:lnSpc>
              <a:spcBef>
                <a:spcPts val="0"/>
              </a:spcBef>
              <a:spcAft>
                <a:spcPts val="0"/>
              </a:spcAft>
              <a:buNone/>
            </a:pPr>
            <a:r>
              <a:rPr lang="pt-BR" sz="1100">
                <a:latin typeface="Bree Serif"/>
                <a:ea typeface="Bree Serif"/>
                <a:cs typeface="Bree Serif"/>
                <a:sym typeface="Bree Serif"/>
              </a:rPr>
              <a:t>A Patrulha Maria da Penha é um serviço que tem como objetivo oferecer acompanhamento preventivo periódico e garantir maior proteção às mulheres em situação de violência doméstica e familiar que possuem medidas protetivas de urgência vigentes, baseadas na Lei n. 11.340/2006 (Lei Maria da Penha)</a:t>
            </a:r>
            <a:endParaRPr sz="1100">
              <a:latin typeface="Bree Serif"/>
              <a:ea typeface="Bree Serif"/>
              <a:cs typeface="Bree Serif"/>
              <a:sym typeface="Bree Serif"/>
            </a:endParaRPr>
          </a:p>
        </p:txBody>
      </p:sp>
      <p:sp>
        <p:nvSpPr>
          <p:cNvPr id="220" name="Google Shape;220;p33"/>
          <p:cNvSpPr txBox="1"/>
          <p:nvPr/>
        </p:nvSpPr>
        <p:spPr>
          <a:xfrm>
            <a:off x="1139700" y="2645850"/>
            <a:ext cx="6438600" cy="1743300"/>
          </a:xfrm>
          <a:prstGeom prst="rect">
            <a:avLst/>
          </a:prstGeom>
          <a:noFill/>
          <a:ln>
            <a:noFill/>
          </a:ln>
        </p:spPr>
        <p:txBody>
          <a:bodyPr spcFirstLastPara="1" wrap="square" lIns="91425" tIns="91425" rIns="91425" bIns="91425" anchor="t" anchorCtr="0">
            <a:spAutoFit/>
          </a:bodyPr>
          <a:lstStyle/>
          <a:p>
            <a:pPr marL="0" lvl="0" indent="457200" algn="just" rtl="0">
              <a:lnSpc>
                <a:spcPct val="150000"/>
              </a:lnSpc>
              <a:spcBef>
                <a:spcPts val="0"/>
              </a:spcBef>
              <a:spcAft>
                <a:spcPts val="0"/>
              </a:spcAft>
              <a:buNone/>
            </a:pPr>
            <a:r>
              <a:rPr lang="pt-BR" sz="1100" b="1">
                <a:solidFill>
                  <a:schemeClr val="dk1"/>
                </a:solidFill>
                <a:latin typeface="Bree Serif"/>
                <a:ea typeface="Bree Serif"/>
                <a:cs typeface="Bree Serif"/>
                <a:sym typeface="Bree Serif"/>
              </a:rPr>
              <a:t>Como o Patrulhamento funciona:</a:t>
            </a:r>
            <a:endParaRPr sz="1100" b="1">
              <a:solidFill>
                <a:schemeClr val="dk1"/>
              </a:solidFill>
              <a:latin typeface="Bree Serif"/>
              <a:ea typeface="Bree Serif"/>
              <a:cs typeface="Bree Serif"/>
              <a:sym typeface="Bree Serif"/>
            </a:endParaRPr>
          </a:p>
          <a:p>
            <a:pPr marL="0" lvl="0" indent="457200" algn="just" rtl="0">
              <a:lnSpc>
                <a:spcPct val="150000"/>
              </a:lnSpc>
              <a:spcBef>
                <a:spcPts val="0"/>
              </a:spcBef>
              <a:spcAft>
                <a:spcPts val="0"/>
              </a:spcAft>
              <a:buNone/>
            </a:pPr>
            <a:endParaRPr sz="1100" b="1">
              <a:solidFill>
                <a:schemeClr val="dk1"/>
              </a:solidFill>
              <a:latin typeface="Bree Serif"/>
              <a:ea typeface="Bree Serif"/>
              <a:cs typeface="Bree Serif"/>
              <a:sym typeface="Bree Serif"/>
            </a:endParaRPr>
          </a:p>
          <a:p>
            <a:pPr marL="381000" lvl="0" indent="0" algn="just" rtl="0">
              <a:lnSpc>
                <a:spcPct val="115000"/>
              </a:lnSpc>
              <a:spcBef>
                <a:spcPts val="0"/>
              </a:spcBef>
              <a:spcAft>
                <a:spcPts val="0"/>
              </a:spcAft>
              <a:buNone/>
            </a:pPr>
            <a:r>
              <a:rPr lang="pt-BR" sz="1100" b="1">
                <a:solidFill>
                  <a:schemeClr val="dk1"/>
                </a:solidFill>
                <a:latin typeface="Bree Serif"/>
                <a:ea typeface="Bree Serif"/>
                <a:cs typeface="Bree Serif"/>
                <a:sym typeface="Bree Serif"/>
              </a:rPr>
              <a:t>1.</a:t>
            </a:r>
            <a:r>
              <a:rPr lang="pt-BR" sz="1100">
                <a:solidFill>
                  <a:schemeClr val="dk1"/>
                </a:solidFill>
                <a:latin typeface="Bree Serif"/>
                <a:ea typeface="Bree Serif"/>
                <a:cs typeface="Bree Serif"/>
                <a:sym typeface="Bree Serif"/>
              </a:rPr>
              <a:t> É realizado por </a:t>
            </a:r>
            <a:r>
              <a:rPr lang="pt-BR" sz="1100" b="1">
                <a:solidFill>
                  <a:schemeClr val="dk1"/>
                </a:solidFill>
                <a:latin typeface="Bree Serif"/>
                <a:ea typeface="Bree Serif"/>
                <a:cs typeface="Bree Serif"/>
                <a:sym typeface="Bree Serif"/>
              </a:rPr>
              <a:t>equipes coordenadas</a:t>
            </a:r>
            <a:r>
              <a:rPr lang="pt-BR" sz="1100">
                <a:solidFill>
                  <a:schemeClr val="dk1"/>
                </a:solidFill>
                <a:latin typeface="Bree Serif"/>
                <a:ea typeface="Bree Serif"/>
                <a:cs typeface="Bree Serif"/>
                <a:sym typeface="Bree Serif"/>
              </a:rPr>
              <a:t> por uma gerência central, com base nas informações encaminhadas pelos Juizados de Violência Doméstica e Familiar contra a Mulher ou Varas Criminais.</a:t>
            </a:r>
            <a:endParaRPr sz="1100">
              <a:solidFill>
                <a:schemeClr val="dk1"/>
              </a:solidFill>
              <a:latin typeface="Bree Serif"/>
              <a:ea typeface="Bree Serif"/>
              <a:cs typeface="Bree Serif"/>
              <a:sym typeface="Bree Serif"/>
            </a:endParaRPr>
          </a:p>
          <a:p>
            <a:pPr marL="381000" lvl="0" indent="0" algn="just" rtl="0">
              <a:lnSpc>
                <a:spcPct val="115000"/>
              </a:lnSpc>
              <a:spcBef>
                <a:spcPts val="800"/>
              </a:spcBef>
              <a:spcAft>
                <a:spcPts val="800"/>
              </a:spcAft>
              <a:buNone/>
            </a:pPr>
            <a:r>
              <a:rPr lang="pt-BR" sz="1100" b="1">
                <a:solidFill>
                  <a:schemeClr val="dk1"/>
                </a:solidFill>
                <a:latin typeface="Bree Serif"/>
                <a:ea typeface="Bree Serif"/>
                <a:cs typeface="Bree Serif"/>
                <a:sym typeface="Bree Serif"/>
              </a:rPr>
              <a:t>2.</a:t>
            </a:r>
            <a:r>
              <a:rPr lang="pt-BR" sz="1100">
                <a:solidFill>
                  <a:schemeClr val="dk1"/>
                </a:solidFill>
                <a:latin typeface="Bree Serif"/>
                <a:ea typeface="Bree Serif"/>
                <a:cs typeface="Bree Serif"/>
                <a:sym typeface="Bree Serif"/>
              </a:rPr>
              <a:t> Os </a:t>
            </a:r>
            <a:r>
              <a:rPr lang="pt-BR" sz="1100" b="1">
                <a:solidFill>
                  <a:schemeClr val="dk1"/>
                </a:solidFill>
                <a:latin typeface="Bree Serif"/>
                <a:ea typeface="Bree Serif"/>
                <a:cs typeface="Bree Serif"/>
                <a:sym typeface="Bree Serif"/>
              </a:rPr>
              <a:t>Juízos </a:t>
            </a:r>
            <a:r>
              <a:rPr lang="pt-BR" sz="1100">
                <a:solidFill>
                  <a:schemeClr val="dk1"/>
                </a:solidFill>
                <a:latin typeface="Bree Serif"/>
                <a:ea typeface="Bree Serif"/>
                <a:cs typeface="Bree Serif"/>
                <a:sym typeface="Bree Serif"/>
              </a:rPr>
              <a:t>fornecem às </a:t>
            </a:r>
            <a:r>
              <a:rPr lang="pt-BR" sz="1100" b="1">
                <a:solidFill>
                  <a:schemeClr val="dk1"/>
                </a:solidFill>
                <a:latin typeface="Bree Serif"/>
                <a:ea typeface="Bree Serif"/>
                <a:cs typeface="Bree Serif"/>
                <a:sym typeface="Bree Serif"/>
              </a:rPr>
              <a:t>equipes policiais</a:t>
            </a:r>
            <a:r>
              <a:rPr lang="pt-BR" sz="1100">
                <a:solidFill>
                  <a:schemeClr val="dk1"/>
                </a:solidFill>
                <a:latin typeface="Bree Serif"/>
                <a:ea typeface="Bree Serif"/>
                <a:cs typeface="Bree Serif"/>
                <a:sym typeface="Bree Serif"/>
              </a:rPr>
              <a:t> uma relação de </a:t>
            </a:r>
            <a:r>
              <a:rPr lang="pt-BR" sz="1100" b="1">
                <a:solidFill>
                  <a:schemeClr val="dk1"/>
                </a:solidFill>
                <a:latin typeface="Bree Serif"/>
                <a:ea typeface="Bree Serif"/>
                <a:cs typeface="Bree Serif"/>
                <a:sym typeface="Bree Serif"/>
              </a:rPr>
              <a:t>medidas protetivas de urgência concedidas</a:t>
            </a:r>
            <a:r>
              <a:rPr lang="pt-BR" sz="1100">
                <a:solidFill>
                  <a:schemeClr val="dk1"/>
                </a:solidFill>
                <a:latin typeface="Bree Serif"/>
                <a:ea typeface="Bree Serif"/>
                <a:cs typeface="Bree Serif"/>
                <a:sym typeface="Bree Serif"/>
              </a:rPr>
              <a:t> para que a Patrulha estabeleça um roteiro de visitas às vítimas.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4"/>
          <p:cNvSpPr txBox="1"/>
          <p:nvPr/>
        </p:nvSpPr>
        <p:spPr>
          <a:xfrm>
            <a:off x="125800" y="1791725"/>
            <a:ext cx="2689200" cy="2690700"/>
          </a:xfrm>
          <a:prstGeom prst="rect">
            <a:avLst/>
          </a:prstGeom>
          <a:noFill/>
          <a:ln>
            <a:noFill/>
          </a:ln>
        </p:spPr>
        <p:txBody>
          <a:bodyPr spcFirstLastPara="1" wrap="square" lIns="91425" tIns="91425" rIns="91425" bIns="91425" anchor="t" anchorCtr="0">
            <a:spAutoFit/>
          </a:bodyPr>
          <a:lstStyle/>
          <a:p>
            <a:pPr marL="0" lvl="0" indent="457200" algn="just" rtl="0">
              <a:lnSpc>
                <a:spcPct val="115000"/>
              </a:lnSpc>
              <a:spcBef>
                <a:spcPts val="0"/>
              </a:spcBef>
              <a:spcAft>
                <a:spcPts val="800"/>
              </a:spcAft>
              <a:buClr>
                <a:schemeClr val="dk1"/>
              </a:buClr>
              <a:buSzPts val="1100"/>
              <a:buFont typeface="Arial"/>
              <a:buNone/>
            </a:pPr>
            <a:r>
              <a:rPr lang="pt-BR" sz="1100">
                <a:solidFill>
                  <a:schemeClr val="dk1"/>
                </a:solidFill>
                <a:latin typeface="Bree Serif"/>
                <a:ea typeface="Bree Serif"/>
                <a:cs typeface="Bree Serif"/>
                <a:sym typeface="Bree Serif"/>
              </a:rPr>
              <a:t>No Paraná, os municípios que já possuem a Patrulha Maria da Penha atuando em </a:t>
            </a:r>
            <a:r>
              <a:rPr lang="pt-BR" sz="1100" b="1">
                <a:solidFill>
                  <a:schemeClr val="dk1"/>
                </a:solidFill>
                <a:latin typeface="Bree Serif"/>
                <a:ea typeface="Bree Serif"/>
                <a:cs typeface="Bree Serif"/>
                <a:sym typeface="Bree Serif"/>
              </a:rPr>
              <a:t>âmbito municipal</a:t>
            </a:r>
            <a:r>
              <a:rPr lang="pt-BR" sz="1100">
                <a:solidFill>
                  <a:schemeClr val="dk1"/>
                </a:solidFill>
                <a:latin typeface="Bree Serif"/>
                <a:ea typeface="Bree Serif"/>
                <a:cs typeface="Bree Serif"/>
                <a:sym typeface="Bree Serif"/>
              </a:rPr>
              <a:t> são: Apucarana, Arapongas, Araucária, Campo Largo, Cascavel, Colombo,  Curitiba, Guarapuava, Fazenda Rio Grande, Foz do Iguaçu, Irati, Londrina, Maringá, Matinhos, Paranaguá, Paranavaí, Ponta Grossa, Pontal do Paraná, São José dos Pinhais, Sarandi e Toledo. Nas cidades de Colombo, Guarapuava e União da Vitória o serviço é realizado pela Polícia Militar.</a:t>
            </a:r>
            <a:endParaRPr>
              <a:solidFill>
                <a:schemeClr val="dk1"/>
              </a:solidFill>
              <a:latin typeface="Bree Serif"/>
              <a:ea typeface="Bree Serif"/>
              <a:cs typeface="Bree Serif"/>
              <a:sym typeface="Bree Serif"/>
            </a:endParaRPr>
          </a:p>
        </p:txBody>
      </p:sp>
      <p:sp>
        <p:nvSpPr>
          <p:cNvPr id="226" name="Google Shape;226;p34"/>
          <p:cNvSpPr txBox="1">
            <a:spLocks noGrp="1"/>
          </p:cNvSpPr>
          <p:nvPr>
            <p:ph type="title"/>
          </p:nvPr>
        </p:nvSpPr>
        <p:spPr>
          <a:xfrm>
            <a:off x="361800" y="269225"/>
            <a:ext cx="8420400" cy="772500"/>
          </a:xfrm>
          <a:prstGeom prst="rect">
            <a:avLst/>
          </a:prstGeom>
        </p:spPr>
        <p:txBody>
          <a:bodyPr spcFirstLastPara="1" wrap="square" lIns="91425" tIns="91425" rIns="91425" bIns="91425" anchor="t" anchorCtr="0">
            <a:normAutofit/>
          </a:bodyPr>
          <a:lstStyle/>
          <a:p>
            <a:pPr marL="360000" marR="101775" lvl="0" indent="0" algn="just" rtl="0">
              <a:lnSpc>
                <a:spcPct val="150000"/>
              </a:lnSpc>
              <a:spcBef>
                <a:spcPts val="0"/>
              </a:spcBef>
              <a:spcAft>
                <a:spcPts val="0"/>
              </a:spcAft>
              <a:buClr>
                <a:schemeClr val="dk1"/>
              </a:buClr>
              <a:buSzPts val="1100"/>
              <a:buFont typeface="Arial"/>
              <a:buNone/>
            </a:pPr>
            <a:r>
              <a:rPr lang="pt-BR" sz="2300" b="1">
                <a:latin typeface="Bree Serif"/>
                <a:ea typeface="Bree Serif"/>
                <a:cs typeface="Bree Serif"/>
                <a:sym typeface="Bree Serif"/>
              </a:rPr>
              <a:t>                                    Patrulhas Maria da Penha</a:t>
            </a:r>
            <a:endParaRPr sz="4000">
              <a:solidFill>
                <a:srgbClr val="123141"/>
              </a:solidFill>
              <a:latin typeface="Bree Serif"/>
              <a:ea typeface="Bree Serif"/>
              <a:cs typeface="Bree Serif"/>
              <a:sym typeface="Bree Serif"/>
            </a:endParaRPr>
          </a:p>
        </p:txBody>
      </p:sp>
      <p:pic>
        <p:nvPicPr>
          <p:cNvPr id="227" name="Google Shape;227;p34"/>
          <p:cNvPicPr preferRelativeResize="0"/>
          <p:nvPr/>
        </p:nvPicPr>
        <p:blipFill rotWithShape="1">
          <a:blip r:embed="rId3">
            <a:alphaModFix/>
          </a:blip>
          <a:srcRect t="-12990" b="12989"/>
          <a:stretch/>
        </p:blipFill>
        <p:spPr>
          <a:xfrm>
            <a:off x="0" y="228750"/>
            <a:ext cx="9144003" cy="4685999"/>
          </a:xfrm>
          <a:prstGeom prst="rect">
            <a:avLst/>
          </a:prstGeom>
          <a:noFill/>
          <a:ln>
            <a:noFill/>
          </a:ln>
        </p:spPr>
      </p:pic>
      <p:sp>
        <p:nvSpPr>
          <p:cNvPr id="228" name="Google Shape;228;p34"/>
          <p:cNvSpPr txBox="1"/>
          <p:nvPr/>
        </p:nvSpPr>
        <p:spPr>
          <a:xfrm>
            <a:off x="666900" y="1534500"/>
            <a:ext cx="7810200" cy="354000"/>
          </a:xfrm>
          <a:prstGeom prst="rect">
            <a:avLst/>
          </a:prstGeom>
          <a:noFill/>
          <a:ln>
            <a:noFill/>
          </a:ln>
        </p:spPr>
        <p:txBody>
          <a:bodyPr spcFirstLastPara="1" wrap="square" lIns="91425" tIns="91425" rIns="91425" bIns="91425" anchor="t" anchorCtr="0">
            <a:spAutoFit/>
          </a:bodyPr>
          <a:lstStyle/>
          <a:p>
            <a:pPr marL="381000" lvl="0" indent="0" algn="just" rtl="0">
              <a:lnSpc>
                <a:spcPct val="115000"/>
              </a:lnSpc>
              <a:spcBef>
                <a:spcPts val="0"/>
              </a:spcBef>
              <a:spcAft>
                <a:spcPts val="800"/>
              </a:spcAft>
              <a:buNone/>
            </a:pPr>
            <a:endParaRPr sz="1100" b="1">
              <a:solidFill>
                <a:schemeClr val="dk1"/>
              </a:solidFill>
              <a:latin typeface="Bree Serif"/>
              <a:ea typeface="Bree Serif"/>
              <a:cs typeface="Bree Serif"/>
              <a:sym typeface="Bree Serif"/>
            </a:endParaRPr>
          </a:p>
        </p:txBody>
      </p:sp>
      <p:pic>
        <p:nvPicPr>
          <p:cNvPr id="229" name="Google Shape;229;p34"/>
          <p:cNvPicPr preferRelativeResize="0"/>
          <p:nvPr/>
        </p:nvPicPr>
        <p:blipFill rotWithShape="1">
          <a:blip r:embed="rId4">
            <a:alphaModFix/>
          </a:blip>
          <a:srcRect t="33294" b="8416"/>
          <a:stretch/>
        </p:blipFill>
        <p:spPr>
          <a:xfrm>
            <a:off x="2940699" y="2218800"/>
            <a:ext cx="6203302" cy="2031250"/>
          </a:xfrm>
          <a:prstGeom prst="rect">
            <a:avLst/>
          </a:prstGeom>
          <a:noFill/>
          <a:ln>
            <a:noFill/>
          </a:ln>
        </p:spPr>
      </p:pic>
      <p:sp>
        <p:nvSpPr>
          <p:cNvPr id="230" name="Google Shape;230;p34"/>
          <p:cNvSpPr txBox="1"/>
          <p:nvPr/>
        </p:nvSpPr>
        <p:spPr>
          <a:xfrm>
            <a:off x="244225" y="1149650"/>
            <a:ext cx="8538000" cy="608100"/>
          </a:xfrm>
          <a:prstGeom prst="rect">
            <a:avLst/>
          </a:prstGeom>
          <a:noFill/>
          <a:ln>
            <a:noFill/>
          </a:ln>
        </p:spPr>
        <p:txBody>
          <a:bodyPr spcFirstLastPara="1" wrap="square" lIns="91425" tIns="91425" rIns="91425" bIns="91425" anchor="t" anchorCtr="0">
            <a:spAutoFit/>
          </a:bodyPr>
          <a:lstStyle/>
          <a:p>
            <a:pPr marL="0" lvl="0" indent="457200" algn="just" rtl="0">
              <a:lnSpc>
                <a:spcPct val="150000"/>
              </a:lnSpc>
              <a:spcBef>
                <a:spcPts val="0"/>
              </a:spcBef>
              <a:spcAft>
                <a:spcPts val="0"/>
              </a:spcAft>
              <a:buNone/>
            </a:pPr>
            <a:r>
              <a:rPr lang="pt-BR" sz="1100">
                <a:solidFill>
                  <a:schemeClr val="dk1"/>
                </a:solidFill>
                <a:latin typeface="Bree Serif"/>
                <a:ea typeface="Bree Serif"/>
                <a:cs typeface="Bree Serif"/>
                <a:sym typeface="Bree Serif"/>
              </a:rPr>
              <a:t>A implantação da Patrulha Maria da Penha em âmbito municipal dá-se por meio de </a:t>
            </a:r>
            <a:r>
              <a:rPr lang="pt-BR" sz="1100" b="1">
                <a:solidFill>
                  <a:schemeClr val="dk1"/>
                </a:solidFill>
                <a:latin typeface="Bree Serif"/>
                <a:ea typeface="Bree Serif"/>
                <a:cs typeface="Bree Serif"/>
                <a:sym typeface="Bree Serif"/>
              </a:rPr>
              <a:t>Termo de Cooperação</a:t>
            </a:r>
            <a:r>
              <a:rPr lang="pt-BR" sz="1100">
                <a:solidFill>
                  <a:schemeClr val="dk1"/>
                </a:solidFill>
                <a:latin typeface="Bree Serif"/>
                <a:ea typeface="Bree Serif"/>
                <a:cs typeface="Bree Serif"/>
                <a:sym typeface="Bree Serif"/>
              </a:rPr>
              <a:t> entre este Tribunal e cada um dos municípios.  O serviço é prestado por meio das respectivas </a:t>
            </a:r>
            <a:r>
              <a:rPr lang="pt-BR" sz="1100" b="1">
                <a:solidFill>
                  <a:schemeClr val="dk1"/>
                </a:solidFill>
                <a:latin typeface="Bree Serif"/>
                <a:ea typeface="Bree Serif"/>
                <a:cs typeface="Bree Serif"/>
                <a:sym typeface="Bree Serif"/>
              </a:rPr>
              <a:t>Guardas Municipais</a:t>
            </a:r>
            <a:r>
              <a:rPr lang="pt-BR" sz="1100">
                <a:solidFill>
                  <a:schemeClr val="dk1"/>
                </a:solidFill>
                <a:latin typeface="Bree Serif"/>
                <a:ea typeface="Bree Serif"/>
                <a:cs typeface="Bree Serif"/>
                <a:sym typeface="Bree Serif"/>
              </a:rPr>
              <a: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5"/>
          <p:cNvSpPr txBox="1"/>
          <p:nvPr/>
        </p:nvSpPr>
        <p:spPr>
          <a:xfrm>
            <a:off x="520025" y="1060225"/>
            <a:ext cx="7792800" cy="3746700"/>
          </a:xfrm>
          <a:prstGeom prst="rect">
            <a:avLst/>
          </a:prstGeom>
          <a:noFill/>
          <a:ln>
            <a:noFill/>
          </a:ln>
        </p:spPr>
        <p:txBody>
          <a:bodyPr spcFirstLastPara="1" wrap="square" lIns="91425" tIns="91425" rIns="91425" bIns="91425" anchor="t" anchorCtr="0">
            <a:spAutoFit/>
          </a:bodyPr>
          <a:lstStyle/>
          <a:p>
            <a:pPr marL="381000" lvl="0" indent="0" algn="just" rtl="0">
              <a:lnSpc>
                <a:spcPct val="115000"/>
              </a:lnSpc>
              <a:spcBef>
                <a:spcPts val="0"/>
              </a:spcBef>
              <a:spcAft>
                <a:spcPts val="0"/>
              </a:spcAft>
              <a:buNone/>
            </a:pPr>
            <a:r>
              <a:rPr lang="pt-BR" sz="1500" b="1" u="sng">
                <a:solidFill>
                  <a:schemeClr val="dk1"/>
                </a:solidFill>
                <a:latin typeface="Bree Serif"/>
                <a:ea typeface="Bree Serif"/>
                <a:cs typeface="Bree Serif"/>
                <a:sym typeface="Bree Serif"/>
              </a:rPr>
              <a:t>Em âmbito estadual:</a:t>
            </a:r>
            <a:endParaRPr sz="1500" b="1" u="sng">
              <a:solidFill>
                <a:schemeClr val="dk1"/>
              </a:solidFill>
              <a:latin typeface="Bree Serif"/>
              <a:ea typeface="Bree Serif"/>
              <a:cs typeface="Bree Serif"/>
              <a:sym typeface="Bree Serif"/>
            </a:endParaRPr>
          </a:p>
          <a:p>
            <a:pPr marL="381000" lvl="0" indent="0" algn="just" rtl="0">
              <a:lnSpc>
                <a:spcPct val="115000"/>
              </a:lnSpc>
              <a:spcBef>
                <a:spcPts val="800"/>
              </a:spcBef>
              <a:spcAft>
                <a:spcPts val="0"/>
              </a:spcAft>
              <a:buNone/>
            </a:pPr>
            <a:endParaRPr sz="1500" b="1">
              <a:solidFill>
                <a:schemeClr val="dk1"/>
              </a:solidFill>
              <a:latin typeface="Bree Serif"/>
              <a:ea typeface="Bree Serif"/>
              <a:cs typeface="Bree Serif"/>
              <a:sym typeface="Bree Serif"/>
            </a:endParaRPr>
          </a:p>
          <a:p>
            <a:pPr marL="381000" lvl="0" indent="0" algn="just" rtl="0">
              <a:lnSpc>
                <a:spcPct val="115000"/>
              </a:lnSpc>
              <a:spcBef>
                <a:spcPts val="800"/>
              </a:spcBef>
              <a:spcAft>
                <a:spcPts val="0"/>
              </a:spcAft>
              <a:buNone/>
            </a:pPr>
            <a:r>
              <a:rPr lang="pt-BR" sz="1500">
                <a:solidFill>
                  <a:schemeClr val="dk1"/>
                </a:solidFill>
                <a:latin typeface="Bree Serif"/>
                <a:ea typeface="Bree Serif"/>
                <a:cs typeface="Bree Serif"/>
                <a:sym typeface="Bree Serif"/>
              </a:rPr>
              <a:t>A Patrulha Maria da Penha Estadual está prevista na Lei nº 19.788, de 20 de dezembro de 2018.</a:t>
            </a:r>
            <a:endParaRPr sz="1500">
              <a:solidFill>
                <a:schemeClr val="dk1"/>
              </a:solidFill>
              <a:latin typeface="Bree Serif"/>
              <a:ea typeface="Bree Serif"/>
              <a:cs typeface="Bree Serif"/>
              <a:sym typeface="Bree Serif"/>
            </a:endParaRPr>
          </a:p>
          <a:p>
            <a:pPr marL="381000" lvl="0" indent="0" algn="just" rtl="0">
              <a:lnSpc>
                <a:spcPct val="115000"/>
              </a:lnSpc>
              <a:spcBef>
                <a:spcPts val="800"/>
              </a:spcBef>
              <a:spcAft>
                <a:spcPts val="0"/>
              </a:spcAft>
              <a:buNone/>
            </a:pPr>
            <a:r>
              <a:rPr lang="pt-BR" sz="1500">
                <a:solidFill>
                  <a:schemeClr val="dk1"/>
                </a:solidFill>
                <a:latin typeface="Bree Serif"/>
                <a:ea typeface="Bree Serif"/>
                <a:cs typeface="Bree Serif"/>
                <a:sym typeface="Bree Serif"/>
              </a:rPr>
              <a:t>Sua implementação encontra-se em fase final. As tratativas entre o TJPR/CEVID e a Secretaria de Segurança Pública/Polícia Militar vêm acontecendo e o convênio está em vias de ser assinado.</a:t>
            </a:r>
            <a:endParaRPr sz="1500">
              <a:solidFill>
                <a:schemeClr val="dk1"/>
              </a:solidFill>
              <a:latin typeface="Bree Serif"/>
              <a:ea typeface="Bree Serif"/>
              <a:cs typeface="Bree Serif"/>
              <a:sym typeface="Bree Serif"/>
            </a:endParaRPr>
          </a:p>
          <a:p>
            <a:pPr marL="381000" lvl="0" indent="0" algn="just" rtl="0">
              <a:lnSpc>
                <a:spcPct val="115000"/>
              </a:lnSpc>
              <a:spcBef>
                <a:spcPts val="800"/>
              </a:spcBef>
              <a:spcAft>
                <a:spcPts val="800"/>
              </a:spcAft>
              <a:buNone/>
            </a:pPr>
            <a:r>
              <a:rPr lang="pt-BR" sz="1500">
                <a:solidFill>
                  <a:schemeClr val="dk1"/>
                </a:solidFill>
                <a:latin typeface="Bree Serif"/>
                <a:ea typeface="Bree Serif"/>
                <a:cs typeface="Bree Serif"/>
                <a:sym typeface="Bree Serif"/>
              </a:rPr>
              <a:t>No dia 10 de março de 2022, a CEVID, em parceria com a EJUD PR, realizou o evento “Câmera técnica de violência doméstica da Polícia Militar - Estudos e avanços em parceira ao Poder Judiciário”, durante a 20ª Edição da Semana pela Paz em Casa, objetivando informar a população sobre os projetos da Polícia Militar para o atendimento das vítimas de violência doméstica e familiar.</a:t>
            </a:r>
            <a:endParaRPr sz="1500">
              <a:solidFill>
                <a:schemeClr val="dk1"/>
              </a:solidFill>
              <a:latin typeface="Bree Serif"/>
              <a:ea typeface="Bree Serif"/>
              <a:cs typeface="Bree Serif"/>
              <a:sym typeface="Bree Serif"/>
            </a:endParaRPr>
          </a:p>
        </p:txBody>
      </p:sp>
      <p:sp>
        <p:nvSpPr>
          <p:cNvPr id="236" name="Google Shape;236;p35"/>
          <p:cNvSpPr txBox="1">
            <a:spLocks noGrp="1"/>
          </p:cNvSpPr>
          <p:nvPr>
            <p:ph type="title"/>
          </p:nvPr>
        </p:nvSpPr>
        <p:spPr>
          <a:xfrm>
            <a:off x="2043325" y="227200"/>
            <a:ext cx="4860000" cy="772500"/>
          </a:xfrm>
          <a:prstGeom prst="rect">
            <a:avLst/>
          </a:prstGeom>
        </p:spPr>
        <p:txBody>
          <a:bodyPr spcFirstLastPara="1" wrap="square" lIns="91425" tIns="91425" rIns="91425" bIns="91425" anchor="t" anchorCtr="0">
            <a:normAutofit/>
          </a:bodyPr>
          <a:lstStyle/>
          <a:p>
            <a:pPr marL="360000" marR="101775" lvl="0" indent="0" algn="just" rtl="0">
              <a:lnSpc>
                <a:spcPct val="150000"/>
              </a:lnSpc>
              <a:spcBef>
                <a:spcPts val="0"/>
              </a:spcBef>
              <a:spcAft>
                <a:spcPts val="0"/>
              </a:spcAft>
              <a:buClr>
                <a:schemeClr val="dk1"/>
              </a:buClr>
              <a:buSzPts val="1100"/>
              <a:buFont typeface="Arial"/>
              <a:buNone/>
            </a:pPr>
            <a:r>
              <a:rPr lang="pt-BR" sz="2300" b="1">
                <a:latin typeface="Bree Serif"/>
                <a:ea typeface="Bree Serif"/>
                <a:cs typeface="Bree Serif"/>
                <a:sym typeface="Bree Serif"/>
              </a:rPr>
              <a:t>  Patrulhas Maria da Penha</a:t>
            </a:r>
            <a:endParaRPr sz="4000">
              <a:solidFill>
                <a:srgbClr val="123141"/>
              </a:solidFill>
              <a:latin typeface="Bree Serif"/>
              <a:ea typeface="Bree Serif"/>
              <a:cs typeface="Bree Serif"/>
              <a:sym typeface="Bree Serif"/>
            </a:endParaRPr>
          </a:p>
        </p:txBody>
      </p:sp>
      <p:pic>
        <p:nvPicPr>
          <p:cNvPr id="237" name="Google Shape;237;p35"/>
          <p:cNvPicPr preferRelativeResize="0"/>
          <p:nvPr/>
        </p:nvPicPr>
        <p:blipFill rotWithShape="1">
          <a:blip r:embed="rId3">
            <a:alphaModFix/>
          </a:blip>
          <a:srcRect t="-12990" b="12989"/>
          <a:stretch/>
        </p:blipFill>
        <p:spPr>
          <a:xfrm>
            <a:off x="0" y="287725"/>
            <a:ext cx="9144003" cy="46859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6"/>
          <p:cNvSpPr txBox="1">
            <a:spLocks noGrp="1"/>
          </p:cNvSpPr>
          <p:nvPr>
            <p:ph type="title"/>
          </p:nvPr>
        </p:nvSpPr>
        <p:spPr>
          <a:xfrm>
            <a:off x="9950" y="132425"/>
            <a:ext cx="9144000" cy="772500"/>
          </a:xfrm>
          <a:prstGeom prst="rect">
            <a:avLst/>
          </a:prstGeom>
        </p:spPr>
        <p:txBody>
          <a:bodyPr spcFirstLastPara="1" wrap="square" lIns="91425" tIns="91425" rIns="91425" bIns="91425" anchor="ctr" anchorCtr="0">
            <a:noAutofit/>
          </a:bodyPr>
          <a:lstStyle/>
          <a:p>
            <a:pPr marL="360000" marR="101775" lvl="0" indent="0" algn="just" rtl="0">
              <a:lnSpc>
                <a:spcPct val="150000"/>
              </a:lnSpc>
              <a:spcBef>
                <a:spcPts val="0"/>
              </a:spcBef>
              <a:spcAft>
                <a:spcPts val="0"/>
              </a:spcAft>
              <a:buClr>
                <a:schemeClr val="dk1"/>
              </a:buClr>
              <a:buSzPts val="990"/>
              <a:buFont typeface="Arial"/>
              <a:buNone/>
            </a:pPr>
            <a:r>
              <a:rPr lang="pt-BR" sz="1829" b="1">
                <a:latin typeface="Bree Serif"/>
                <a:ea typeface="Bree Serif"/>
                <a:cs typeface="Bree Serif"/>
                <a:sym typeface="Bree Serif"/>
              </a:rPr>
              <a:t>FOVID - Fórum Paranaense de Violência Doméstica e Familiar contra a Mulher</a:t>
            </a:r>
            <a:endParaRPr sz="1530">
              <a:solidFill>
                <a:srgbClr val="123141"/>
              </a:solidFill>
              <a:latin typeface="Bree Serif"/>
              <a:ea typeface="Bree Serif"/>
              <a:cs typeface="Bree Serif"/>
              <a:sym typeface="Bree Serif"/>
            </a:endParaRPr>
          </a:p>
        </p:txBody>
      </p:sp>
      <p:pic>
        <p:nvPicPr>
          <p:cNvPr id="243" name="Google Shape;243;p36"/>
          <p:cNvPicPr preferRelativeResize="0"/>
          <p:nvPr/>
        </p:nvPicPr>
        <p:blipFill rotWithShape="1">
          <a:blip r:embed="rId3">
            <a:alphaModFix/>
          </a:blip>
          <a:srcRect t="-12990" b="12989"/>
          <a:stretch/>
        </p:blipFill>
        <p:spPr>
          <a:xfrm>
            <a:off x="0" y="328150"/>
            <a:ext cx="9153951" cy="4685999"/>
          </a:xfrm>
          <a:prstGeom prst="rect">
            <a:avLst/>
          </a:prstGeom>
          <a:noFill/>
          <a:ln>
            <a:noFill/>
          </a:ln>
        </p:spPr>
      </p:pic>
      <p:sp>
        <p:nvSpPr>
          <p:cNvPr id="244" name="Google Shape;244;p36"/>
          <p:cNvSpPr txBox="1"/>
          <p:nvPr/>
        </p:nvSpPr>
        <p:spPr>
          <a:xfrm>
            <a:off x="274250" y="947500"/>
            <a:ext cx="4914000" cy="3909600"/>
          </a:xfrm>
          <a:prstGeom prst="rect">
            <a:avLst/>
          </a:prstGeom>
          <a:noFill/>
          <a:ln>
            <a:noFill/>
          </a:ln>
        </p:spPr>
        <p:txBody>
          <a:bodyPr spcFirstLastPara="1" wrap="square" lIns="91425" tIns="91425" rIns="91425" bIns="91425" anchor="t" anchorCtr="0">
            <a:spAutoFit/>
          </a:bodyPr>
          <a:lstStyle/>
          <a:p>
            <a:pPr marL="0" lvl="0" indent="457200" algn="just" rtl="0">
              <a:lnSpc>
                <a:spcPct val="150000"/>
              </a:lnSpc>
              <a:spcBef>
                <a:spcPts val="0"/>
              </a:spcBef>
              <a:spcAft>
                <a:spcPts val="0"/>
              </a:spcAft>
              <a:buNone/>
            </a:pPr>
            <a:r>
              <a:rPr lang="pt-BR" sz="1100">
                <a:latin typeface="Bree Serif"/>
                <a:ea typeface="Bree Serif"/>
                <a:cs typeface="Bree Serif"/>
                <a:sym typeface="Bree Serif"/>
              </a:rPr>
              <a:t>O Fórum Paranaense de Violência Doméstica e Familiar contra a Mulher (FOVID/PR) foi criado com o objetivo de propiciar, aos profissionais que atuam no atendimento a esses casos, espaço permanente de reflexão e debate sobre questões de interesse e relevância para o exercício de suas atividades, possibilitando o intercâmbio de informações, a troca de experiências, o compartilhamento de boas práticas e a construção de conhecimentos nas áreas relacionadas a essa esfera de atuação, contribuindo, assim, para a qualificação dos atendimentos.</a:t>
            </a:r>
            <a:endParaRPr sz="1100">
              <a:latin typeface="Bree Serif"/>
              <a:ea typeface="Bree Serif"/>
              <a:cs typeface="Bree Serif"/>
              <a:sym typeface="Bree Serif"/>
            </a:endParaRPr>
          </a:p>
          <a:p>
            <a:pPr marL="0" lvl="0" indent="457200" algn="just" rtl="0">
              <a:lnSpc>
                <a:spcPct val="150000"/>
              </a:lnSpc>
              <a:spcBef>
                <a:spcPts val="0"/>
              </a:spcBef>
              <a:spcAft>
                <a:spcPts val="0"/>
              </a:spcAft>
              <a:buNone/>
            </a:pPr>
            <a:r>
              <a:rPr lang="pt-BR" sz="1100">
                <a:latin typeface="Bree Serif"/>
                <a:ea typeface="Bree Serif"/>
                <a:cs typeface="Bree Serif"/>
                <a:sym typeface="Bree Serif"/>
              </a:rPr>
              <a:t>Nesse sentido, o Fórum visa contemplar o aprimoramento da prestação jurisdicional e do atendimento institucional no contexto específico do Estado do Paraná, considerando fatores como: a estruturação e a integração da rede de atendimento existente, os materiais e humanos disponíveis e as demandas relativas à qualificação profissional, entre outras necessidades identificadas pelos entes que integram as redes locais de atendimento. </a:t>
            </a:r>
            <a:endParaRPr sz="1100">
              <a:latin typeface="Bree Serif"/>
              <a:ea typeface="Bree Serif"/>
              <a:cs typeface="Bree Serif"/>
              <a:sym typeface="Bree Serif"/>
            </a:endParaRPr>
          </a:p>
        </p:txBody>
      </p:sp>
      <p:pic>
        <p:nvPicPr>
          <p:cNvPr id="245" name="Google Shape;245;p36"/>
          <p:cNvPicPr preferRelativeResize="0"/>
          <p:nvPr/>
        </p:nvPicPr>
        <p:blipFill>
          <a:blip r:embed="rId4">
            <a:alphaModFix/>
          </a:blip>
          <a:stretch>
            <a:fillRect/>
          </a:stretch>
        </p:blipFill>
        <p:spPr>
          <a:xfrm>
            <a:off x="5459825" y="1853700"/>
            <a:ext cx="3576050" cy="20120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7"/>
          <p:cNvSpPr txBox="1">
            <a:spLocks noGrp="1"/>
          </p:cNvSpPr>
          <p:nvPr>
            <p:ph type="title"/>
          </p:nvPr>
        </p:nvSpPr>
        <p:spPr>
          <a:xfrm>
            <a:off x="-651325" y="132425"/>
            <a:ext cx="9001200" cy="772500"/>
          </a:xfrm>
          <a:prstGeom prst="rect">
            <a:avLst/>
          </a:prstGeom>
        </p:spPr>
        <p:txBody>
          <a:bodyPr spcFirstLastPara="1" wrap="square" lIns="91425" tIns="91425" rIns="91425" bIns="91425" anchor="ctr" anchorCtr="0">
            <a:noAutofit/>
          </a:bodyPr>
          <a:lstStyle/>
          <a:p>
            <a:pPr marL="360000" marR="101775" lvl="0" indent="0" algn="ctr" rtl="0">
              <a:lnSpc>
                <a:spcPct val="150000"/>
              </a:lnSpc>
              <a:spcBef>
                <a:spcPts val="0"/>
              </a:spcBef>
              <a:spcAft>
                <a:spcPts val="0"/>
              </a:spcAft>
              <a:buClr>
                <a:schemeClr val="dk1"/>
              </a:buClr>
              <a:buSzPts val="990"/>
              <a:buFont typeface="Arial"/>
              <a:buNone/>
            </a:pPr>
            <a:r>
              <a:rPr lang="pt-BR" sz="1829" b="1">
                <a:latin typeface="Bree Serif"/>
                <a:ea typeface="Bree Serif"/>
                <a:cs typeface="Bree Serif"/>
                <a:sym typeface="Bree Serif"/>
              </a:rPr>
              <a:t>Semana Nacional da Justiça pela Paz em Casa</a:t>
            </a:r>
            <a:endParaRPr sz="1530">
              <a:solidFill>
                <a:srgbClr val="123141"/>
              </a:solidFill>
              <a:latin typeface="Bree Serif"/>
              <a:ea typeface="Bree Serif"/>
              <a:cs typeface="Bree Serif"/>
              <a:sym typeface="Bree Serif"/>
            </a:endParaRPr>
          </a:p>
        </p:txBody>
      </p:sp>
      <p:pic>
        <p:nvPicPr>
          <p:cNvPr id="251" name="Google Shape;251;p37"/>
          <p:cNvPicPr preferRelativeResize="0"/>
          <p:nvPr/>
        </p:nvPicPr>
        <p:blipFill rotWithShape="1">
          <a:blip r:embed="rId3">
            <a:alphaModFix/>
          </a:blip>
          <a:srcRect t="-12990" b="12989"/>
          <a:stretch/>
        </p:blipFill>
        <p:spPr>
          <a:xfrm>
            <a:off x="0" y="132425"/>
            <a:ext cx="9153951" cy="4881725"/>
          </a:xfrm>
          <a:prstGeom prst="rect">
            <a:avLst/>
          </a:prstGeom>
          <a:noFill/>
          <a:ln>
            <a:noFill/>
          </a:ln>
        </p:spPr>
      </p:pic>
      <p:sp>
        <p:nvSpPr>
          <p:cNvPr id="252" name="Google Shape;252;p37"/>
          <p:cNvSpPr txBox="1"/>
          <p:nvPr/>
        </p:nvSpPr>
        <p:spPr>
          <a:xfrm>
            <a:off x="392250" y="912475"/>
            <a:ext cx="8472300" cy="3655800"/>
          </a:xfrm>
          <a:prstGeom prst="rect">
            <a:avLst/>
          </a:prstGeom>
          <a:noFill/>
          <a:ln>
            <a:noFill/>
          </a:ln>
        </p:spPr>
        <p:txBody>
          <a:bodyPr spcFirstLastPara="1" wrap="square" lIns="91425" tIns="91425" rIns="91425" bIns="91425" anchor="t" anchorCtr="0">
            <a:spAutoFit/>
          </a:bodyPr>
          <a:lstStyle/>
          <a:p>
            <a:pPr marL="0" lvl="0" indent="457200" algn="just" rtl="0">
              <a:lnSpc>
                <a:spcPct val="150000"/>
              </a:lnSpc>
              <a:spcBef>
                <a:spcPts val="0"/>
              </a:spcBef>
              <a:spcAft>
                <a:spcPts val="0"/>
              </a:spcAft>
              <a:buNone/>
            </a:pPr>
            <a:r>
              <a:rPr lang="pt-BR" sz="1100">
                <a:latin typeface="Bree Serif"/>
                <a:ea typeface="Bree Serif"/>
                <a:cs typeface="Bree Serif"/>
                <a:sym typeface="Bree Serif"/>
              </a:rPr>
              <a:t>A Justiça pela Paz em Casa é uma campanha criada pelo CNJ, de mobilização nacional pela resolução de casos de violência doméstica e tornou-se permanente com a Portaria nº 15 de 08 de março de 2017, do Conselho Nacional de Justiça. O Tribunal de Justiça do Paraná aderiu à ação, que teve início em março de 2015, sendo coordenada pela CEVID/TJPR.</a:t>
            </a:r>
            <a:endParaRPr sz="1100">
              <a:latin typeface="Bree Serif"/>
              <a:ea typeface="Bree Serif"/>
              <a:cs typeface="Bree Serif"/>
              <a:sym typeface="Bree Serif"/>
            </a:endParaRPr>
          </a:p>
          <a:p>
            <a:pPr marL="0" lvl="0" indent="457200" algn="just" rtl="0">
              <a:lnSpc>
                <a:spcPct val="150000"/>
              </a:lnSpc>
              <a:spcBef>
                <a:spcPts val="0"/>
              </a:spcBef>
              <a:spcAft>
                <a:spcPts val="0"/>
              </a:spcAft>
              <a:buNone/>
            </a:pPr>
            <a:r>
              <a:rPr lang="pt-BR" sz="1100">
                <a:latin typeface="Bree Serif"/>
                <a:ea typeface="Bree Serif"/>
                <a:cs typeface="Bree Serif"/>
                <a:sym typeface="Bree Serif"/>
              </a:rPr>
              <a:t>A Justiça pela Paz em Casa objetiva demonstrar o comprometimento do Poder Judiciário com as causas relativas à Lei nº 11.340/2006, e em conformidade com o seu escopo institucional e com as metas anuais fixadas pelo Conselho Nacional de Justiça, visa a celeridade na tramitação processual, bem como a qualidade da prestação jurisdicional nos casos de violência doméstica e familiar contra a mulher e feminicídios, por meio da intensificação na realização de júris e audiências de processos relacionados à Lei Maria da Penha em todas as comarcas do Estado. </a:t>
            </a:r>
            <a:endParaRPr sz="1100">
              <a:latin typeface="Bree Serif"/>
              <a:ea typeface="Bree Serif"/>
              <a:cs typeface="Bree Serif"/>
              <a:sym typeface="Bree Serif"/>
            </a:endParaRPr>
          </a:p>
          <a:p>
            <a:pPr marL="0" lvl="0" indent="457200" algn="just" rtl="0">
              <a:lnSpc>
                <a:spcPct val="150000"/>
              </a:lnSpc>
              <a:spcBef>
                <a:spcPts val="0"/>
              </a:spcBef>
              <a:spcAft>
                <a:spcPts val="0"/>
              </a:spcAft>
              <a:buNone/>
            </a:pPr>
            <a:r>
              <a:rPr lang="pt-BR" sz="1100">
                <a:latin typeface="Bree Serif"/>
                <a:ea typeface="Bree Serif"/>
                <a:cs typeface="Bree Serif"/>
                <a:sym typeface="Bree Serif"/>
              </a:rPr>
              <a:t>Ainda, são promovidas capacitações voltadas aos integrantes do Poder Judiciário, bem como diversas ações pedagógicas, com vistas a dar visibilidade à questão e sensibilizar a sociedade para o tema, como reuniões, palestras, eventos e celebração de parcerias e convênios que promovam o apoio aos envolvidos.</a:t>
            </a:r>
            <a:endParaRPr sz="1100">
              <a:latin typeface="Bree Serif"/>
              <a:ea typeface="Bree Serif"/>
              <a:cs typeface="Bree Serif"/>
              <a:sym typeface="Bree Serif"/>
            </a:endParaRPr>
          </a:p>
          <a:p>
            <a:pPr marL="0" lvl="0" indent="457200" algn="just" rtl="0">
              <a:lnSpc>
                <a:spcPct val="150000"/>
              </a:lnSpc>
              <a:spcBef>
                <a:spcPts val="0"/>
              </a:spcBef>
              <a:spcAft>
                <a:spcPts val="0"/>
              </a:spcAft>
              <a:buNone/>
            </a:pPr>
            <a:r>
              <a:rPr lang="pt-BR" sz="1100">
                <a:latin typeface="Bree Serif"/>
                <a:ea typeface="Bree Serif"/>
                <a:cs typeface="Bree Serif"/>
                <a:sym typeface="Bree Serif"/>
              </a:rPr>
              <a:t>O evento é realizado três vezes no ano. Em 2022, o Conselho Nacional de Justiça (CNJ) definiu que a 20ª Edição seria realizada nos dias 07 a 11 de março, a 21ª Edição será realizada nos dias 15 a 19 de agosto e a 22ª Edição está programada para os dias 21 a 25 de novembro.</a:t>
            </a:r>
            <a:endParaRPr sz="1100">
              <a:latin typeface="Bree Serif"/>
              <a:ea typeface="Bree Serif"/>
              <a:cs typeface="Bree Serif"/>
              <a:sym typeface="Bree Serif"/>
            </a:endParaRPr>
          </a:p>
        </p:txBody>
      </p:sp>
      <p:pic>
        <p:nvPicPr>
          <p:cNvPr id="253" name="Google Shape;253;p37"/>
          <p:cNvPicPr preferRelativeResize="0"/>
          <p:nvPr/>
        </p:nvPicPr>
        <p:blipFill>
          <a:blip r:embed="rId4">
            <a:alphaModFix/>
          </a:blip>
          <a:stretch>
            <a:fillRect/>
          </a:stretch>
        </p:blipFill>
        <p:spPr>
          <a:xfrm>
            <a:off x="7038075" y="0"/>
            <a:ext cx="2041850" cy="7126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8"/>
          <p:cNvSpPr txBox="1">
            <a:spLocks noGrp="1"/>
          </p:cNvSpPr>
          <p:nvPr>
            <p:ph type="title"/>
          </p:nvPr>
        </p:nvSpPr>
        <p:spPr>
          <a:xfrm>
            <a:off x="-281275" y="132425"/>
            <a:ext cx="9001200" cy="772500"/>
          </a:xfrm>
          <a:prstGeom prst="rect">
            <a:avLst/>
          </a:prstGeom>
        </p:spPr>
        <p:txBody>
          <a:bodyPr spcFirstLastPara="1" wrap="square" lIns="91425" tIns="91425" rIns="91425" bIns="91425" anchor="ctr" anchorCtr="0">
            <a:noAutofit/>
          </a:bodyPr>
          <a:lstStyle/>
          <a:p>
            <a:pPr marL="360000" marR="101775" lvl="0" indent="0" algn="ctr" rtl="0">
              <a:lnSpc>
                <a:spcPct val="150000"/>
              </a:lnSpc>
              <a:spcBef>
                <a:spcPts val="0"/>
              </a:spcBef>
              <a:spcAft>
                <a:spcPts val="0"/>
              </a:spcAft>
              <a:buClr>
                <a:schemeClr val="dk1"/>
              </a:buClr>
              <a:buSzPts val="990"/>
              <a:buFont typeface="Arial"/>
              <a:buNone/>
            </a:pPr>
            <a:r>
              <a:rPr lang="pt-BR" sz="1829" b="1">
                <a:latin typeface="Bree Serif"/>
                <a:ea typeface="Bree Serif"/>
                <a:cs typeface="Bree Serif"/>
                <a:sym typeface="Bree Serif"/>
              </a:rPr>
              <a:t>Semana da Justiça pela Paz em Casa </a:t>
            </a:r>
            <a:endParaRPr sz="1829" b="1">
              <a:latin typeface="Bree Serif"/>
              <a:ea typeface="Bree Serif"/>
              <a:cs typeface="Bree Serif"/>
              <a:sym typeface="Bree Serif"/>
            </a:endParaRPr>
          </a:p>
          <a:p>
            <a:pPr marL="360000" marR="101775" lvl="0" indent="0" algn="ctr" rtl="0">
              <a:lnSpc>
                <a:spcPct val="150000"/>
              </a:lnSpc>
              <a:spcBef>
                <a:spcPts val="0"/>
              </a:spcBef>
              <a:spcAft>
                <a:spcPts val="0"/>
              </a:spcAft>
              <a:buClr>
                <a:schemeClr val="dk1"/>
              </a:buClr>
              <a:buSzPts val="990"/>
              <a:buFont typeface="Arial"/>
              <a:buNone/>
            </a:pPr>
            <a:r>
              <a:rPr lang="pt-BR" sz="1800" b="1">
                <a:latin typeface="Bree Serif"/>
                <a:ea typeface="Bree Serif"/>
                <a:cs typeface="Bree Serif"/>
                <a:sym typeface="Bree Serif"/>
              </a:rPr>
              <a:t>Principais ações realizadas durante a campanha</a:t>
            </a:r>
            <a:endParaRPr sz="2029">
              <a:solidFill>
                <a:srgbClr val="123141"/>
              </a:solidFill>
              <a:latin typeface="Bree Serif"/>
              <a:ea typeface="Bree Serif"/>
              <a:cs typeface="Bree Serif"/>
              <a:sym typeface="Bree Serif"/>
            </a:endParaRPr>
          </a:p>
        </p:txBody>
      </p:sp>
      <p:pic>
        <p:nvPicPr>
          <p:cNvPr id="259" name="Google Shape;259;p38"/>
          <p:cNvPicPr preferRelativeResize="0"/>
          <p:nvPr/>
        </p:nvPicPr>
        <p:blipFill rotWithShape="1">
          <a:blip r:embed="rId3">
            <a:alphaModFix/>
          </a:blip>
          <a:srcRect t="-12990" b="12989"/>
          <a:stretch/>
        </p:blipFill>
        <p:spPr>
          <a:xfrm>
            <a:off x="9950" y="328150"/>
            <a:ext cx="9144003" cy="4685999"/>
          </a:xfrm>
          <a:prstGeom prst="rect">
            <a:avLst/>
          </a:prstGeom>
          <a:noFill/>
          <a:ln>
            <a:noFill/>
          </a:ln>
        </p:spPr>
      </p:pic>
      <p:sp>
        <p:nvSpPr>
          <p:cNvPr id="260" name="Google Shape;260;p38"/>
          <p:cNvSpPr txBox="1"/>
          <p:nvPr/>
        </p:nvSpPr>
        <p:spPr>
          <a:xfrm>
            <a:off x="261800" y="1097350"/>
            <a:ext cx="8546400" cy="3694200"/>
          </a:xfrm>
          <a:prstGeom prst="rect">
            <a:avLst/>
          </a:prstGeom>
          <a:noFill/>
          <a:ln>
            <a:noFill/>
          </a:ln>
        </p:spPr>
        <p:txBody>
          <a:bodyPr spcFirstLastPara="1" wrap="square" lIns="91425" tIns="91425" rIns="91425" bIns="91425" anchor="t" anchorCtr="0">
            <a:spAutoFit/>
          </a:bodyPr>
          <a:lstStyle/>
          <a:p>
            <a:pPr marL="457200" lvl="0" indent="-304800" algn="just" rtl="0">
              <a:lnSpc>
                <a:spcPct val="150000"/>
              </a:lnSpc>
              <a:spcBef>
                <a:spcPts val="1200"/>
              </a:spcBef>
              <a:spcAft>
                <a:spcPts val="0"/>
              </a:spcAft>
              <a:buClr>
                <a:schemeClr val="dk1"/>
              </a:buClr>
              <a:buSzPts val="1200"/>
              <a:buFont typeface="Bree Serif"/>
              <a:buChar char="●"/>
            </a:pPr>
            <a:r>
              <a:rPr lang="pt-BR" sz="1200">
                <a:solidFill>
                  <a:schemeClr val="dk1"/>
                </a:solidFill>
                <a:latin typeface="Bree Serif"/>
                <a:ea typeface="Bree Serif"/>
                <a:cs typeface="Bree Serif"/>
                <a:sym typeface="Bree Serif"/>
              </a:rPr>
              <a:t>Os Juízes do Paraná são mobilizados e orientados a efetuar o julgamento dos casos de violência doméstica, mesmo em expediente excepcional, para que seja possível ampliar o alcance da campanha e o consequente combate à violência contra a mulher.</a:t>
            </a:r>
            <a:endParaRPr sz="1200">
              <a:solidFill>
                <a:schemeClr val="dk1"/>
              </a:solidFill>
              <a:latin typeface="Bree Serif"/>
              <a:ea typeface="Bree Serif"/>
              <a:cs typeface="Bree Serif"/>
              <a:sym typeface="Bree Serif"/>
            </a:endParaRPr>
          </a:p>
          <a:p>
            <a:pPr marL="457200" lvl="0" indent="-304800" algn="just" rtl="0">
              <a:lnSpc>
                <a:spcPct val="150000"/>
              </a:lnSpc>
              <a:spcBef>
                <a:spcPts val="0"/>
              </a:spcBef>
              <a:spcAft>
                <a:spcPts val="0"/>
              </a:spcAft>
              <a:buClr>
                <a:schemeClr val="dk1"/>
              </a:buClr>
              <a:buSzPts val="1200"/>
              <a:buFont typeface="Bree Serif"/>
              <a:buChar char="●"/>
            </a:pPr>
            <a:r>
              <a:rPr lang="pt-BR" sz="1200">
                <a:solidFill>
                  <a:schemeClr val="dk1"/>
                </a:solidFill>
                <a:latin typeface="Bree Serif"/>
                <a:ea typeface="Bree Serif"/>
                <a:cs typeface="Bree Serif"/>
                <a:sym typeface="Bree Serif"/>
              </a:rPr>
              <a:t>É solicitada aos Magistrados e Servidores a mobilização para noticiar a ação por meio de entrevistas na imprensa local e outras formas de alcançar a população, evidenciando o comprometimento do Poder Judiciário no combate à violência a partir de uma abordagem diferenciada, ou seja, da promoção da Paz.</a:t>
            </a:r>
            <a:endParaRPr sz="1200">
              <a:solidFill>
                <a:schemeClr val="dk1"/>
              </a:solidFill>
              <a:latin typeface="Bree Serif"/>
              <a:ea typeface="Bree Serif"/>
              <a:cs typeface="Bree Serif"/>
              <a:sym typeface="Bree Serif"/>
            </a:endParaRPr>
          </a:p>
          <a:p>
            <a:pPr marL="457200" lvl="0" indent="-304800" algn="just" rtl="0">
              <a:lnSpc>
                <a:spcPct val="150000"/>
              </a:lnSpc>
              <a:spcBef>
                <a:spcPts val="0"/>
              </a:spcBef>
              <a:spcAft>
                <a:spcPts val="0"/>
              </a:spcAft>
              <a:buClr>
                <a:schemeClr val="dk1"/>
              </a:buClr>
              <a:buSzPts val="1200"/>
              <a:buFont typeface="Bree Serif"/>
              <a:buChar char="●"/>
            </a:pPr>
            <a:r>
              <a:rPr lang="pt-BR" sz="1200">
                <a:solidFill>
                  <a:schemeClr val="dk1"/>
                </a:solidFill>
                <a:latin typeface="Bree Serif"/>
                <a:ea typeface="Bree Serif"/>
                <a:cs typeface="Bree Serif"/>
                <a:sym typeface="Bree Serif"/>
              </a:rPr>
              <a:t>Atuação das psicólogas da CEVID junto ao 1º Juizado de Violência Doméstica e Familiar contra a Mulher de Curitiba, com vistas a auxiliar na realização das audiências de renúncia, em virtude do aumento de demanda verificado nesses períodos.</a:t>
            </a:r>
            <a:endParaRPr sz="1200">
              <a:solidFill>
                <a:schemeClr val="dk1"/>
              </a:solidFill>
              <a:latin typeface="Bree Serif"/>
              <a:ea typeface="Bree Serif"/>
              <a:cs typeface="Bree Serif"/>
              <a:sym typeface="Bree Serif"/>
            </a:endParaRPr>
          </a:p>
          <a:p>
            <a:pPr marL="457200" lvl="0" indent="-304800" algn="just" rtl="0">
              <a:lnSpc>
                <a:spcPct val="150000"/>
              </a:lnSpc>
              <a:spcBef>
                <a:spcPts val="0"/>
              </a:spcBef>
              <a:spcAft>
                <a:spcPts val="0"/>
              </a:spcAft>
              <a:buClr>
                <a:schemeClr val="dk1"/>
              </a:buClr>
              <a:buSzPts val="1200"/>
              <a:buFont typeface="Bree Serif"/>
              <a:buChar char="●"/>
            </a:pPr>
            <a:r>
              <a:rPr lang="pt-BR" sz="1200">
                <a:solidFill>
                  <a:schemeClr val="dk1"/>
                </a:solidFill>
                <a:latin typeface="Bree Serif"/>
                <a:ea typeface="Bree Serif"/>
                <a:cs typeface="Bree Serif"/>
                <a:sym typeface="Bree Serif"/>
              </a:rPr>
              <a:t>Parceria com a Associação dos Magistrados do Paraná (AMAPAR) para participação de Magistrados, servidores e da Coordenadora da CEVID no programa Justiça para Todos, abordando temas relacionados à violência de gênero e divulgando as ações promovidas durante a campanha.</a:t>
            </a:r>
            <a:endParaRPr sz="1200">
              <a:solidFill>
                <a:schemeClr val="dk1"/>
              </a:solidFill>
              <a:latin typeface="Bree Serif"/>
              <a:ea typeface="Bree Serif"/>
              <a:cs typeface="Bree Serif"/>
              <a:sym typeface="Bree Serif"/>
            </a:endParaRPr>
          </a:p>
          <a:p>
            <a:pPr marL="457200" lvl="0" indent="-304800" algn="just" rtl="0">
              <a:lnSpc>
                <a:spcPct val="150000"/>
              </a:lnSpc>
              <a:spcBef>
                <a:spcPts val="0"/>
              </a:spcBef>
              <a:spcAft>
                <a:spcPts val="0"/>
              </a:spcAft>
              <a:buClr>
                <a:schemeClr val="dk1"/>
              </a:buClr>
              <a:buSzPts val="1200"/>
              <a:buFont typeface="Bree Serif"/>
              <a:buChar char="●"/>
            </a:pPr>
            <a:r>
              <a:rPr lang="pt-BR" sz="1200">
                <a:solidFill>
                  <a:schemeClr val="dk1"/>
                </a:solidFill>
                <a:latin typeface="Bree Serif"/>
                <a:ea typeface="Bree Serif"/>
                <a:cs typeface="Bree Serif"/>
                <a:sym typeface="Bree Serif"/>
              </a:rPr>
              <a:t>Publicações alusivas à campanha em mídias institucionais (Facebook, Instagram e página web da CEVID/TJPR).</a:t>
            </a:r>
            <a:endParaRPr sz="1200">
              <a:latin typeface="Bree Serif"/>
              <a:ea typeface="Bree Serif"/>
              <a:cs typeface="Bree Serif"/>
              <a:sym typeface="Bree Serif"/>
            </a:endParaRPr>
          </a:p>
        </p:txBody>
      </p:sp>
      <p:pic>
        <p:nvPicPr>
          <p:cNvPr id="261" name="Google Shape;261;p38"/>
          <p:cNvPicPr preferRelativeResize="0"/>
          <p:nvPr/>
        </p:nvPicPr>
        <p:blipFill>
          <a:blip r:embed="rId4">
            <a:alphaModFix/>
          </a:blip>
          <a:stretch>
            <a:fillRect/>
          </a:stretch>
        </p:blipFill>
        <p:spPr>
          <a:xfrm>
            <a:off x="7038075" y="0"/>
            <a:ext cx="2041850" cy="7126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9"/>
          <p:cNvSpPr txBox="1">
            <a:spLocks noGrp="1"/>
          </p:cNvSpPr>
          <p:nvPr>
            <p:ph type="title"/>
          </p:nvPr>
        </p:nvSpPr>
        <p:spPr>
          <a:xfrm>
            <a:off x="2679050" y="92625"/>
            <a:ext cx="4224000" cy="505800"/>
          </a:xfrm>
          <a:prstGeom prst="rect">
            <a:avLst/>
          </a:prstGeom>
        </p:spPr>
        <p:txBody>
          <a:bodyPr spcFirstLastPara="1" wrap="square" lIns="91425" tIns="91425" rIns="91425" bIns="91425" anchor="ctr" anchorCtr="0">
            <a:noAutofit/>
          </a:bodyPr>
          <a:lstStyle/>
          <a:p>
            <a:pPr marL="360000" marR="101775" lvl="0" indent="0" algn="just" rtl="0">
              <a:lnSpc>
                <a:spcPct val="150000"/>
              </a:lnSpc>
              <a:spcBef>
                <a:spcPts val="0"/>
              </a:spcBef>
              <a:spcAft>
                <a:spcPts val="0"/>
              </a:spcAft>
              <a:buClr>
                <a:schemeClr val="dk1"/>
              </a:buClr>
              <a:buSzPts val="990"/>
              <a:buFont typeface="Arial"/>
              <a:buNone/>
            </a:pPr>
            <a:r>
              <a:rPr lang="pt-BR" sz="1829" b="1">
                <a:latin typeface="Bree Serif"/>
                <a:ea typeface="Bree Serif"/>
                <a:cs typeface="Bree Serif"/>
                <a:sym typeface="Bree Serif"/>
              </a:rPr>
              <a:t>Aplicativo do Pânico - APP 190</a:t>
            </a:r>
            <a:endParaRPr sz="1530">
              <a:solidFill>
                <a:srgbClr val="123141"/>
              </a:solidFill>
              <a:latin typeface="Bree Serif"/>
              <a:ea typeface="Bree Serif"/>
              <a:cs typeface="Bree Serif"/>
              <a:sym typeface="Bree Serif"/>
            </a:endParaRPr>
          </a:p>
        </p:txBody>
      </p:sp>
      <p:pic>
        <p:nvPicPr>
          <p:cNvPr id="267" name="Google Shape;267;p39"/>
          <p:cNvPicPr preferRelativeResize="0"/>
          <p:nvPr/>
        </p:nvPicPr>
        <p:blipFill rotWithShape="1">
          <a:blip r:embed="rId3">
            <a:alphaModFix/>
          </a:blip>
          <a:srcRect t="-12990" b="12989"/>
          <a:stretch/>
        </p:blipFill>
        <p:spPr>
          <a:xfrm>
            <a:off x="0" y="0"/>
            <a:ext cx="9144003" cy="5143499"/>
          </a:xfrm>
          <a:prstGeom prst="rect">
            <a:avLst/>
          </a:prstGeom>
          <a:noFill/>
          <a:ln>
            <a:noFill/>
          </a:ln>
        </p:spPr>
      </p:pic>
      <p:sp>
        <p:nvSpPr>
          <p:cNvPr id="268" name="Google Shape;268;p39"/>
          <p:cNvSpPr txBox="1"/>
          <p:nvPr/>
        </p:nvSpPr>
        <p:spPr>
          <a:xfrm>
            <a:off x="666900" y="1084075"/>
            <a:ext cx="7810200" cy="354000"/>
          </a:xfrm>
          <a:prstGeom prst="rect">
            <a:avLst/>
          </a:prstGeom>
          <a:noFill/>
          <a:ln>
            <a:noFill/>
          </a:ln>
        </p:spPr>
        <p:txBody>
          <a:bodyPr spcFirstLastPara="1" wrap="square" lIns="91425" tIns="91425" rIns="91425" bIns="91425" anchor="t" anchorCtr="0">
            <a:spAutoFit/>
          </a:bodyPr>
          <a:lstStyle/>
          <a:p>
            <a:pPr marL="0" lvl="0" indent="457200" algn="just" rtl="0">
              <a:lnSpc>
                <a:spcPct val="150000"/>
              </a:lnSpc>
              <a:spcBef>
                <a:spcPts val="0"/>
              </a:spcBef>
              <a:spcAft>
                <a:spcPts val="0"/>
              </a:spcAft>
              <a:buNone/>
            </a:pPr>
            <a:endParaRPr sz="1100">
              <a:latin typeface="Bree Serif"/>
              <a:ea typeface="Bree Serif"/>
              <a:cs typeface="Bree Serif"/>
              <a:sym typeface="Bree Serif"/>
            </a:endParaRPr>
          </a:p>
        </p:txBody>
      </p:sp>
      <p:sp>
        <p:nvSpPr>
          <p:cNvPr id="269" name="Google Shape;269;p39"/>
          <p:cNvSpPr txBox="1"/>
          <p:nvPr/>
        </p:nvSpPr>
        <p:spPr>
          <a:xfrm>
            <a:off x="785300" y="1166975"/>
            <a:ext cx="7152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70" name="Google Shape;270;p39"/>
          <p:cNvSpPr txBox="1"/>
          <p:nvPr/>
        </p:nvSpPr>
        <p:spPr>
          <a:xfrm>
            <a:off x="170100" y="760175"/>
            <a:ext cx="8803800" cy="4450800"/>
          </a:xfrm>
          <a:prstGeom prst="rect">
            <a:avLst/>
          </a:prstGeom>
          <a:noFill/>
          <a:ln>
            <a:noFill/>
          </a:ln>
        </p:spPr>
        <p:txBody>
          <a:bodyPr spcFirstLastPara="1" wrap="square" lIns="91425" tIns="91425" rIns="91425" bIns="91425" anchor="t" anchorCtr="0">
            <a:spAutoFit/>
          </a:bodyPr>
          <a:lstStyle/>
          <a:p>
            <a:pPr marL="0" marR="2141838" lvl="0" indent="0" algn="just" rtl="0">
              <a:lnSpc>
                <a:spcPct val="115000"/>
              </a:lnSpc>
              <a:spcBef>
                <a:spcPts val="0"/>
              </a:spcBef>
              <a:spcAft>
                <a:spcPts val="0"/>
              </a:spcAft>
              <a:buNone/>
            </a:pPr>
            <a:r>
              <a:rPr lang="pt-BR" sz="1300">
                <a:latin typeface="Bree Serif"/>
                <a:ea typeface="Bree Serif"/>
                <a:cs typeface="Bree Serif"/>
                <a:sym typeface="Bree Serif"/>
              </a:rPr>
              <a:t>Trata-se de uma função adicional no APP de Celular 190-PR, da Polícia Militar do Paraná, a qual permite que a mulher vítima de violência que possua uma ou mais Medidas Protetivas vigentes avise à polícia que está em perigo, sem a necessidade de realizar contato telefônico. Essa forma de acionamento possibilita maior praticidade e agilidade no atendimento às ocorrências.</a:t>
            </a:r>
            <a:endParaRPr sz="1300">
              <a:latin typeface="Bree Serif"/>
              <a:ea typeface="Bree Serif"/>
              <a:cs typeface="Bree Serif"/>
              <a:sym typeface="Bree Serif"/>
            </a:endParaRPr>
          </a:p>
          <a:p>
            <a:pPr marL="0" marR="2141838" lvl="0" indent="0" algn="just" rtl="0">
              <a:lnSpc>
                <a:spcPct val="115000"/>
              </a:lnSpc>
              <a:spcBef>
                <a:spcPts val="0"/>
              </a:spcBef>
              <a:spcAft>
                <a:spcPts val="0"/>
              </a:spcAft>
              <a:buNone/>
            </a:pPr>
            <a:endParaRPr sz="1300">
              <a:latin typeface="Bree Serif"/>
              <a:ea typeface="Bree Serif"/>
              <a:cs typeface="Bree Serif"/>
              <a:sym typeface="Bree Serif"/>
            </a:endParaRPr>
          </a:p>
          <a:p>
            <a:pPr marL="0" marR="2141838" lvl="0" indent="0" algn="just" rtl="0">
              <a:lnSpc>
                <a:spcPct val="115000"/>
              </a:lnSpc>
              <a:spcBef>
                <a:spcPts val="0"/>
              </a:spcBef>
              <a:spcAft>
                <a:spcPts val="0"/>
              </a:spcAft>
              <a:buNone/>
            </a:pPr>
            <a:r>
              <a:rPr lang="pt-BR" sz="1300">
                <a:latin typeface="Bree Serif"/>
                <a:ea typeface="Bree Serif"/>
                <a:cs typeface="Bree Serif"/>
                <a:sym typeface="Bree Serif"/>
              </a:rPr>
              <a:t>O Aplicativo do Pânico Paranaense é concedido a vítimas de violência doméstica por meio de decisão judicial. Essa decisão pode ser tomada pelo/a Juiz/a no momento da análise do pedido de medidas protetivas de urgência,ou posteriormente, se ocorrer alguma situação em que o Magistrado/a entenda ser necessária a utilização desse recurso, por exemplo, se alguma das medidas protetivas for descumprida.</a:t>
            </a:r>
            <a:endParaRPr sz="1300">
              <a:latin typeface="Bree Serif"/>
              <a:ea typeface="Bree Serif"/>
              <a:cs typeface="Bree Serif"/>
              <a:sym typeface="Bree Serif"/>
            </a:endParaRPr>
          </a:p>
          <a:p>
            <a:pPr marL="0" lvl="0" indent="0" algn="just" rtl="0">
              <a:lnSpc>
                <a:spcPct val="115000"/>
              </a:lnSpc>
              <a:spcBef>
                <a:spcPts val="0"/>
              </a:spcBef>
              <a:spcAft>
                <a:spcPts val="0"/>
              </a:spcAft>
              <a:buNone/>
            </a:pPr>
            <a:endParaRPr sz="1300">
              <a:latin typeface="Bree Serif"/>
              <a:ea typeface="Bree Serif"/>
              <a:cs typeface="Bree Serif"/>
              <a:sym typeface="Bree Serif"/>
            </a:endParaRPr>
          </a:p>
          <a:p>
            <a:pPr marL="0" lvl="0" indent="0" algn="just" rtl="0">
              <a:lnSpc>
                <a:spcPct val="115000"/>
              </a:lnSpc>
              <a:spcBef>
                <a:spcPts val="0"/>
              </a:spcBef>
              <a:spcAft>
                <a:spcPts val="0"/>
              </a:spcAft>
              <a:buNone/>
            </a:pPr>
            <a:r>
              <a:rPr lang="pt-BR" sz="1300">
                <a:latin typeface="Bree Serif"/>
                <a:ea typeface="Bree Serif"/>
                <a:cs typeface="Bree Serif"/>
                <a:sym typeface="Bree Serif"/>
              </a:rPr>
              <a:t>O Aplicativo do Pânico permite à usuária que possua uma ou mais Medidas Protetivas acioná-lo no momento em que se sentir ameaçada, devendo ser utilizado exclusivamente para a situação relacionada à Medida Protetiva, sob pena de perda desse benefício.</a:t>
            </a:r>
            <a:endParaRPr sz="1300">
              <a:latin typeface="Bree Serif"/>
              <a:ea typeface="Bree Serif"/>
              <a:cs typeface="Bree Serif"/>
              <a:sym typeface="Bree Serif"/>
            </a:endParaRPr>
          </a:p>
          <a:p>
            <a:pPr marL="0" lvl="0" indent="0" algn="just" rtl="0">
              <a:lnSpc>
                <a:spcPct val="115000"/>
              </a:lnSpc>
              <a:spcBef>
                <a:spcPts val="1200"/>
              </a:spcBef>
              <a:spcAft>
                <a:spcPts val="1200"/>
              </a:spcAft>
              <a:buNone/>
            </a:pPr>
            <a:r>
              <a:rPr lang="pt-BR" sz="1300">
                <a:solidFill>
                  <a:schemeClr val="dk1"/>
                </a:solidFill>
                <a:latin typeface="Bree Serif"/>
                <a:ea typeface="Bree Serif"/>
                <a:cs typeface="Bree Serif"/>
                <a:sym typeface="Bree Serif"/>
              </a:rPr>
              <a:t>Todas as 162 Comarcas do Paraná contam com o serviço do Aplicativo do Pânico Paranaense, o qual pode ser acionado de qualquer localidade do Estado. A mulher será atendida normalmente mesmo que, ao realizar o acionamento, esteja em uma cidade diferente daquela onde reside, desde que se encontre dentro do Estado do Paraná.</a:t>
            </a:r>
            <a:endParaRPr sz="1500"/>
          </a:p>
        </p:txBody>
      </p:sp>
      <p:pic>
        <p:nvPicPr>
          <p:cNvPr id="271" name="Google Shape;271;p39"/>
          <p:cNvPicPr preferRelativeResize="0"/>
          <p:nvPr/>
        </p:nvPicPr>
        <p:blipFill>
          <a:blip r:embed="rId4">
            <a:alphaModFix/>
          </a:blip>
          <a:stretch>
            <a:fillRect/>
          </a:stretch>
        </p:blipFill>
        <p:spPr>
          <a:xfrm>
            <a:off x="7305647" y="760172"/>
            <a:ext cx="1379625" cy="26935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0"/>
          <p:cNvSpPr txBox="1">
            <a:spLocks noGrp="1"/>
          </p:cNvSpPr>
          <p:nvPr>
            <p:ph type="title"/>
          </p:nvPr>
        </p:nvSpPr>
        <p:spPr>
          <a:xfrm>
            <a:off x="3141600" y="92625"/>
            <a:ext cx="3178500" cy="505800"/>
          </a:xfrm>
          <a:prstGeom prst="rect">
            <a:avLst/>
          </a:prstGeom>
        </p:spPr>
        <p:txBody>
          <a:bodyPr spcFirstLastPara="1" wrap="square" lIns="91425" tIns="91425" rIns="91425" bIns="91425" anchor="ctr" anchorCtr="0">
            <a:noAutofit/>
          </a:bodyPr>
          <a:lstStyle/>
          <a:p>
            <a:pPr marL="360000" marR="101775" lvl="0" indent="0" algn="just" rtl="0">
              <a:lnSpc>
                <a:spcPct val="150000"/>
              </a:lnSpc>
              <a:spcBef>
                <a:spcPts val="0"/>
              </a:spcBef>
              <a:spcAft>
                <a:spcPts val="0"/>
              </a:spcAft>
              <a:buClr>
                <a:schemeClr val="dk1"/>
              </a:buClr>
              <a:buSzPts val="990"/>
              <a:buFont typeface="Arial"/>
              <a:buNone/>
            </a:pPr>
            <a:r>
              <a:rPr lang="pt-BR" sz="2029" b="1">
                <a:latin typeface="Bree Serif"/>
                <a:ea typeface="Bree Serif"/>
                <a:cs typeface="Bree Serif"/>
                <a:sym typeface="Bree Serif"/>
              </a:rPr>
              <a:t>Aplicativo do Pânico</a:t>
            </a:r>
            <a:endParaRPr sz="1729">
              <a:solidFill>
                <a:srgbClr val="123141"/>
              </a:solidFill>
              <a:latin typeface="Bree Serif"/>
              <a:ea typeface="Bree Serif"/>
              <a:cs typeface="Bree Serif"/>
              <a:sym typeface="Bree Serif"/>
            </a:endParaRPr>
          </a:p>
        </p:txBody>
      </p:sp>
      <p:pic>
        <p:nvPicPr>
          <p:cNvPr id="277" name="Google Shape;277;p40"/>
          <p:cNvPicPr preferRelativeResize="0"/>
          <p:nvPr/>
        </p:nvPicPr>
        <p:blipFill rotWithShape="1">
          <a:blip r:embed="rId3">
            <a:alphaModFix/>
          </a:blip>
          <a:srcRect t="-12990" b="12989"/>
          <a:stretch/>
        </p:blipFill>
        <p:spPr>
          <a:xfrm>
            <a:off x="0" y="0"/>
            <a:ext cx="9144003" cy="5143499"/>
          </a:xfrm>
          <a:prstGeom prst="rect">
            <a:avLst/>
          </a:prstGeom>
          <a:noFill/>
          <a:ln>
            <a:noFill/>
          </a:ln>
        </p:spPr>
      </p:pic>
      <p:sp>
        <p:nvSpPr>
          <p:cNvPr id="278" name="Google Shape;278;p40"/>
          <p:cNvSpPr txBox="1"/>
          <p:nvPr/>
        </p:nvSpPr>
        <p:spPr>
          <a:xfrm>
            <a:off x="666900" y="1084075"/>
            <a:ext cx="7810200" cy="354000"/>
          </a:xfrm>
          <a:prstGeom prst="rect">
            <a:avLst/>
          </a:prstGeom>
          <a:noFill/>
          <a:ln>
            <a:noFill/>
          </a:ln>
        </p:spPr>
        <p:txBody>
          <a:bodyPr spcFirstLastPara="1" wrap="square" lIns="91425" tIns="91425" rIns="91425" bIns="91425" anchor="t" anchorCtr="0">
            <a:spAutoFit/>
          </a:bodyPr>
          <a:lstStyle/>
          <a:p>
            <a:pPr marL="0" lvl="0" indent="457200" algn="just" rtl="0">
              <a:lnSpc>
                <a:spcPct val="150000"/>
              </a:lnSpc>
              <a:spcBef>
                <a:spcPts val="0"/>
              </a:spcBef>
              <a:spcAft>
                <a:spcPts val="0"/>
              </a:spcAft>
              <a:buNone/>
            </a:pPr>
            <a:endParaRPr sz="1100">
              <a:latin typeface="Bree Serif"/>
              <a:ea typeface="Bree Serif"/>
              <a:cs typeface="Bree Serif"/>
              <a:sym typeface="Bree Serif"/>
            </a:endParaRPr>
          </a:p>
        </p:txBody>
      </p:sp>
      <p:sp>
        <p:nvSpPr>
          <p:cNvPr id="279" name="Google Shape;279;p40"/>
          <p:cNvSpPr txBox="1"/>
          <p:nvPr/>
        </p:nvSpPr>
        <p:spPr>
          <a:xfrm>
            <a:off x="785300" y="1166975"/>
            <a:ext cx="7152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80" name="Google Shape;280;p40"/>
          <p:cNvSpPr txBox="1"/>
          <p:nvPr/>
        </p:nvSpPr>
        <p:spPr>
          <a:xfrm>
            <a:off x="82950" y="627525"/>
            <a:ext cx="8978100" cy="48948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a:buNone/>
            </a:pPr>
            <a:r>
              <a:rPr lang="pt-BR" b="1">
                <a:solidFill>
                  <a:schemeClr val="dk1"/>
                </a:solidFill>
                <a:latin typeface="Bree Serif"/>
                <a:ea typeface="Bree Serif"/>
                <a:cs typeface="Bree Serif"/>
                <a:sym typeface="Bree Serif"/>
              </a:rPr>
              <a:t>Funcionamento do Aplicativo</a:t>
            </a:r>
            <a:endParaRPr b="1">
              <a:solidFill>
                <a:schemeClr val="dk1"/>
              </a:solidFill>
              <a:latin typeface="Bree Serif"/>
              <a:ea typeface="Bree Serif"/>
              <a:cs typeface="Bree Serif"/>
              <a:sym typeface="Bree Serif"/>
            </a:endParaRPr>
          </a:p>
          <a:p>
            <a:pPr marL="0" lvl="0" indent="0" algn="just" rtl="0">
              <a:spcBef>
                <a:spcPts val="0"/>
              </a:spcBef>
              <a:spcAft>
                <a:spcPts val="0"/>
              </a:spcAft>
              <a:buClr>
                <a:schemeClr val="dk1"/>
              </a:buClr>
              <a:buSzPts val="1100"/>
              <a:buFont typeface="Arial"/>
              <a:buNone/>
            </a:pPr>
            <a:endParaRPr>
              <a:solidFill>
                <a:schemeClr val="dk1"/>
              </a:solidFill>
              <a:latin typeface="Bree Serif"/>
              <a:ea typeface="Bree Serif"/>
              <a:cs typeface="Bree Serif"/>
              <a:sym typeface="Bree Serif"/>
            </a:endParaRPr>
          </a:p>
          <a:p>
            <a:pPr marL="457200" lvl="0" indent="-317500" algn="just" rtl="0">
              <a:spcBef>
                <a:spcPts val="0"/>
              </a:spcBef>
              <a:spcAft>
                <a:spcPts val="0"/>
              </a:spcAft>
              <a:buClr>
                <a:schemeClr val="dk1"/>
              </a:buClr>
              <a:buSzPts val="1400"/>
              <a:buFont typeface="Bree Serif"/>
              <a:buChar char="●"/>
            </a:pPr>
            <a:r>
              <a:rPr lang="pt-BR">
                <a:solidFill>
                  <a:schemeClr val="dk1"/>
                </a:solidFill>
                <a:latin typeface="Bree Serif"/>
                <a:ea typeface="Bree Serif"/>
                <a:cs typeface="Bree Serif"/>
                <a:sym typeface="Bree Serif"/>
              </a:rPr>
              <a:t>Quando acionado, o App 190-PR detecta a posição geográfica atual da vítima e grava sessenta segundos de áudio do ambiente onde o celular se encontra. </a:t>
            </a:r>
            <a:endParaRPr>
              <a:solidFill>
                <a:schemeClr val="dk1"/>
              </a:solidFill>
              <a:latin typeface="Bree Serif"/>
              <a:ea typeface="Bree Serif"/>
              <a:cs typeface="Bree Serif"/>
              <a:sym typeface="Bree Serif"/>
            </a:endParaRPr>
          </a:p>
          <a:p>
            <a:pPr marL="457200" lvl="0" indent="-317500" algn="just" rtl="0">
              <a:spcBef>
                <a:spcPts val="0"/>
              </a:spcBef>
              <a:spcAft>
                <a:spcPts val="0"/>
              </a:spcAft>
              <a:buClr>
                <a:schemeClr val="dk1"/>
              </a:buClr>
              <a:buSzPts val="1400"/>
              <a:buFont typeface="Bree Serif"/>
              <a:buChar char="●"/>
            </a:pPr>
            <a:r>
              <a:rPr lang="pt-BR">
                <a:solidFill>
                  <a:schemeClr val="dk1"/>
                </a:solidFill>
                <a:latin typeface="Bree Serif"/>
                <a:ea typeface="Bree Serif"/>
                <a:cs typeface="Bree Serif"/>
                <a:sym typeface="Bree Serif"/>
              </a:rPr>
              <a:t>Na ocasião em que receber o acionamento, a Central da Polícia Militar, no mesmo instante, encaminhará a viatura mais próxima disponível ao local e transmitirá, aos agentes responsáveis, as informações necessárias para realização do atendimento.</a:t>
            </a:r>
            <a:endParaRPr>
              <a:solidFill>
                <a:schemeClr val="dk1"/>
              </a:solidFill>
              <a:latin typeface="Bree Serif"/>
              <a:ea typeface="Bree Serif"/>
              <a:cs typeface="Bree Serif"/>
              <a:sym typeface="Bree Serif"/>
            </a:endParaRPr>
          </a:p>
          <a:p>
            <a:pPr marL="457200" lvl="0" indent="-317500" algn="just" rtl="0">
              <a:spcBef>
                <a:spcPts val="0"/>
              </a:spcBef>
              <a:spcAft>
                <a:spcPts val="0"/>
              </a:spcAft>
              <a:buClr>
                <a:schemeClr val="dk1"/>
              </a:buClr>
              <a:buSzPts val="1400"/>
              <a:buFont typeface="Bree Serif"/>
              <a:buChar char="●"/>
            </a:pPr>
            <a:r>
              <a:rPr lang="pt-BR">
                <a:solidFill>
                  <a:schemeClr val="dk1"/>
                </a:solidFill>
                <a:latin typeface="Bree Serif"/>
                <a:ea typeface="Bree Serif"/>
                <a:cs typeface="Bree Serif"/>
                <a:sym typeface="Bree Serif"/>
              </a:rPr>
              <a:t>O funcionamento da Central de Monitoramento do Aplicativo do Pânico ocorre 7 dias por semana, 24 horas por dia, incluindo finais de semana e feriados, possibilitando o acionamento do dispositivo em qualquer momento.</a:t>
            </a:r>
            <a:endParaRPr>
              <a:solidFill>
                <a:schemeClr val="dk1"/>
              </a:solidFill>
              <a:latin typeface="Bree Serif"/>
              <a:ea typeface="Bree Serif"/>
              <a:cs typeface="Bree Serif"/>
              <a:sym typeface="Bree Serif"/>
            </a:endParaRPr>
          </a:p>
          <a:p>
            <a:pPr marL="457200" lvl="0" indent="-317500" algn="just" rtl="0">
              <a:spcBef>
                <a:spcPts val="0"/>
              </a:spcBef>
              <a:spcAft>
                <a:spcPts val="0"/>
              </a:spcAft>
              <a:buClr>
                <a:schemeClr val="dk1"/>
              </a:buClr>
              <a:buSzPts val="1400"/>
              <a:buFont typeface="Bree Serif"/>
              <a:buChar char="●"/>
            </a:pPr>
            <a:r>
              <a:rPr lang="pt-BR">
                <a:solidFill>
                  <a:schemeClr val="dk1"/>
                </a:solidFill>
                <a:latin typeface="Bree Serif"/>
                <a:ea typeface="Bree Serif"/>
                <a:cs typeface="Bree Serif"/>
                <a:sym typeface="Bree Serif"/>
              </a:rPr>
              <a:t>A central da Polícia Militar informará a localização atual da vítima à viatura mais próxima, que atenderá à ocorrência. Caso a vítima esteja em outro Estado e acione o Aplicativo do Pânico Paranaense pelo App 190-PR, não será possível a Polícia Militar do Paraná enviar uma viatura para atender à ocorrência, porém,buscará meios junto aos órgãos de segurança do Estado onde foi aberta a ocorrência, de modo a realizar o atendimento.</a:t>
            </a:r>
            <a:endParaRPr>
              <a:solidFill>
                <a:schemeClr val="dk1"/>
              </a:solidFill>
              <a:latin typeface="Bree Serif"/>
              <a:ea typeface="Bree Serif"/>
              <a:cs typeface="Bree Serif"/>
              <a:sym typeface="Bree Serif"/>
            </a:endParaRPr>
          </a:p>
          <a:p>
            <a:pPr marL="0" lvl="0" indent="0" algn="just" rtl="0">
              <a:lnSpc>
                <a:spcPct val="150000"/>
              </a:lnSpc>
              <a:spcBef>
                <a:spcPts val="1200"/>
              </a:spcBef>
              <a:spcAft>
                <a:spcPts val="0"/>
              </a:spcAft>
              <a:buClr>
                <a:schemeClr val="dk1"/>
              </a:buClr>
              <a:buSzPts val="1100"/>
              <a:buFont typeface="Arial"/>
              <a:buNone/>
            </a:pPr>
            <a:r>
              <a:rPr lang="pt-BR">
                <a:solidFill>
                  <a:schemeClr val="dk1"/>
                </a:solidFill>
                <a:latin typeface="Bree Serif"/>
                <a:ea typeface="Bree Serif"/>
                <a:cs typeface="Bree Serif"/>
                <a:sym typeface="Bree Serif"/>
              </a:rPr>
              <a:t>A implantação do Aplicativo do Pânico representa uma medida de grande importância no enfrentamento à violência contra a mulher e é fruto do trabalho conjunto das instituições que promovem o atendimento à vítima.</a:t>
            </a:r>
            <a:endParaRPr>
              <a:solidFill>
                <a:schemeClr val="dk1"/>
              </a:solidFill>
              <a:latin typeface="Bree Serif"/>
              <a:ea typeface="Bree Serif"/>
              <a:cs typeface="Bree Serif"/>
              <a:sym typeface="Bree Serif"/>
            </a:endParaRPr>
          </a:p>
          <a:p>
            <a:pPr marL="0" lvl="0" indent="0" algn="just" rtl="0">
              <a:lnSpc>
                <a:spcPct val="150000"/>
              </a:lnSpc>
              <a:spcBef>
                <a:spcPts val="1200"/>
              </a:spcBef>
              <a:spcAft>
                <a:spcPts val="1200"/>
              </a:spcAft>
              <a:buNone/>
            </a:pPr>
            <a:endParaRPr sz="13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1"/>
          <p:cNvSpPr txBox="1">
            <a:spLocks noGrp="1"/>
          </p:cNvSpPr>
          <p:nvPr>
            <p:ph type="title"/>
          </p:nvPr>
        </p:nvSpPr>
        <p:spPr>
          <a:xfrm>
            <a:off x="3551900" y="92625"/>
            <a:ext cx="1618800" cy="505800"/>
          </a:xfrm>
          <a:prstGeom prst="rect">
            <a:avLst/>
          </a:prstGeom>
        </p:spPr>
        <p:txBody>
          <a:bodyPr spcFirstLastPara="1" wrap="square" lIns="91425" tIns="91425" rIns="91425" bIns="91425" anchor="ctr" anchorCtr="0">
            <a:noAutofit/>
          </a:bodyPr>
          <a:lstStyle/>
          <a:p>
            <a:pPr marL="360000" marR="101775" lvl="0" indent="0" algn="just" rtl="0">
              <a:lnSpc>
                <a:spcPct val="150000"/>
              </a:lnSpc>
              <a:spcBef>
                <a:spcPts val="0"/>
              </a:spcBef>
              <a:spcAft>
                <a:spcPts val="0"/>
              </a:spcAft>
              <a:buClr>
                <a:schemeClr val="dk1"/>
              </a:buClr>
              <a:buSzPts val="990"/>
              <a:buFont typeface="Arial"/>
              <a:buNone/>
            </a:pPr>
            <a:r>
              <a:rPr lang="pt-BR" sz="2029" b="1">
                <a:latin typeface="Bree Serif"/>
                <a:ea typeface="Bree Serif"/>
                <a:cs typeface="Bree Serif"/>
                <a:sym typeface="Bree Serif"/>
              </a:rPr>
              <a:t>CEVID</a:t>
            </a:r>
            <a:endParaRPr sz="1729">
              <a:solidFill>
                <a:srgbClr val="123141"/>
              </a:solidFill>
              <a:latin typeface="Bree Serif"/>
              <a:ea typeface="Bree Serif"/>
              <a:cs typeface="Bree Serif"/>
              <a:sym typeface="Bree Serif"/>
            </a:endParaRPr>
          </a:p>
        </p:txBody>
      </p:sp>
      <p:pic>
        <p:nvPicPr>
          <p:cNvPr id="286" name="Google Shape;286;p41"/>
          <p:cNvPicPr preferRelativeResize="0"/>
          <p:nvPr/>
        </p:nvPicPr>
        <p:blipFill rotWithShape="1">
          <a:blip r:embed="rId3">
            <a:alphaModFix/>
          </a:blip>
          <a:srcRect t="-12990" b="12989"/>
          <a:stretch/>
        </p:blipFill>
        <p:spPr>
          <a:xfrm>
            <a:off x="0" y="0"/>
            <a:ext cx="9144003" cy="5143499"/>
          </a:xfrm>
          <a:prstGeom prst="rect">
            <a:avLst/>
          </a:prstGeom>
          <a:noFill/>
          <a:ln>
            <a:noFill/>
          </a:ln>
        </p:spPr>
      </p:pic>
      <p:sp>
        <p:nvSpPr>
          <p:cNvPr id="287" name="Google Shape;287;p41"/>
          <p:cNvSpPr txBox="1"/>
          <p:nvPr/>
        </p:nvSpPr>
        <p:spPr>
          <a:xfrm>
            <a:off x="666900" y="1084075"/>
            <a:ext cx="7810200" cy="354000"/>
          </a:xfrm>
          <a:prstGeom prst="rect">
            <a:avLst/>
          </a:prstGeom>
          <a:noFill/>
          <a:ln>
            <a:noFill/>
          </a:ln>
        </p:spPr>
        <p:txBody>
          <a:bodyPr spcFirstLastPara="1" wrap="square" lIns="91425" tIns="91425" rIns="91425" bIns="91425" anchor="t" anchorCtr="0">
            <a:spAutoFit/>
          </a:bodyPr>
          <a:lstStyle/>
          <a:p>
            <a:pPr marL="0" lvl="0" indent="457200" algn="just" rtl="0">
              <a:lnSpc>
                <a:spcPct val="150000"/>
              </a:lnSpc>
              <a:spcBef>
                <a:spcPts val="0"/>
              </a:spcBef>
              <a:spcAft>
                <a:spcPts val="0"/>
              </a:spcAft>
              <a:buNone/>
            </a:pPr>
            <a:endParaRPr sz="1100">
              <a:latin typeface="Bree Serif"/>
              <a:ea typeface="Bree Serif"/>
              <a:cs typeface="Bree Serif"/>
              <a:sym typeface="Bree Serif"/>
            </a:endParaRPr>
          </a:p>
        </p:txBody>
      </p:sp>
      <p:sp>
        <p:nvSpPr>
          <p:cNvPr id="288" name="Google Shape;288;p41"/>
          <p:cNvSpPr txBox="1"/>
          <p:nvPr/>
        </p:nvSpPr>
        <p:spPr>
          <a:xfrm>
            <a:off x="785300" y="1166975"/>
            <a:ext cx="7152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89" name="Google Shape;289;p41"/>
          <p:cNvSpPr txBox="1"/>
          <p:nvPr/>
        </p:nvSpPr>
        <p:spPr>
          <a:xfrm>
            <a:off x="416850" y="1515000"/>
            <a:ext cx="5385000" cy="26553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1200"/>
              </a:spcBef>
              <a:spcAft>
                <a:spcPts val="0"/>
              </a:spcAft>
              <a:buNone/>
            </a:pPr>
            <a:r>
              <a:rPr lang="pt-BR" sz="1300">
                <a:solidFill>
                  <a:schemeClr val="dk1"/>
                </a:solidFill>
                <a:latin typeface="Bree Serif"/>
                <a:ea typeface="Bree Serif"/>
                <a:cs typeface="Bree Serif"/>
                <a:sym typeface="Bree Serif"/>
              </a:rPr>
              <a:t>Redes Sociais</a:t>
            </a:r>
            <a:endParaRPr sz="1300">
              <a:solidFill>
                <a:schemeClr val="dk1"/>
              </a:solidFill>
              <a:latin typeface="Bree Serif"/>
              <a:ea typeface="Bree Serif"/>
              <a:cs typeface="Bree Serif"/>
              <a:sym typeface="Bree Serif"/>
            </a:endParaRPr>
          </a:p>
          <a:p>
            <a:pPr marL="0" lvl="0" indent="0" algn="just" rtl="0">
              <a:lnSpc>
                <a:spcPct val="150000"/>
              </a:lnSpc>
              <a:spcBef>
                <a:spcPts val="1200"/>
              </a:spcBef>
              <a:spcAft>
                <a:spcPts val="0"/>
              </a:spcAft>
              <a:buNone/>
            </a:pPr>
            <a:r>
              <a:rPr lang="pt-BR" sz="1300">
                <a:solidFill>
                  <a:srgbClr val="4BAE9A"/>
                </a:solidFill>
                <a:latin typeface="Bree Serif"/>
                <a:ea typeface="Bree Serif"/>
                <a:cs typeface="Bree Serif"/>
                <a:sym typeface="Bree Serif"/>
              </a:rPr>
              <a:t>TJPR: </a:t>
            </a:r>
            <a:r>
              <a:rPr lang="pt-BR" sz="1100" i="1" u="sng">
                <a:solidFill>
                  <a:schemeClr val="dk1"/>
                </a:solidFill>
                <a:latin typeface="Bree Serif"/>
                <a:ea typeface="Bree Serif"/>
                <a:cs typeface="Bree Serif"/>
                <a:sym typeface="Bree Serif"/>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https://www.tjpr.jus.br/web/cevid/inicio</a:t>
            </a:r>
            <a:endParaRPr sz="1100" i="1">
              <a:solidFill>
                <a:schemeClr val="dk1"/>
              </a:solidFill>
              <a:latin typeface="Bree Serif"/>
              <a:ea typeface="Bree Serif"/>
              <a:cs typeface="Bree Serif"/>
              <a:sym typeface="Bree Serif"/>
            </a:endParaRPr>
          </a:p>
          <a:p>
            <a:pPr marL="0" lvl="0" indent="0" algn="just" rtl="0">
              <a:lnSpc>
                <a:spcPct val="150000"/>
              </a:lnSpc>
              <a:spcBef>
                <a:spcPts val="1200"/>
              </a:spcBef>
              <a:spcAft>
                <a:spcPts val="0"/>
              </a:spcAft>
              <a:buNone/>
            </a:pPr>
            <a:r>
              <a:rPr lang="pt-BR" sz="1300">
                <a:solidFill>
                  <a:srgbClr val="4BAE9A"/>
                </a:solidFill>
                <a:latin typeface="Bree Serif"/>
                <a:ea typeface="Bree Serif"/>
                <a:cs typeface="Bree Serif"/>
                <a:sym typeface="Bree Serif"/>
              </a:rPr>
              <a:t>Instagram:</a:t>
            </a:r>
            <a:r>
              <a:rPr lang="pt-BR" sz="1300">
                <a:solidFill>
                  <a:schemeClr val="dk1"/>
                </a:solidFill>
                <a:latin typeface="Bree Serif"/>
                <a:ea typeface="Bree Serif"/>
                <a:cs typeface="Bree Serif"/>
                <a:sym typeface="Bree Serif"/>
              </a:rPr>
              <a:t> </a:t>
            </a:r>
            <a:r>
              <a:rPr lang="pt-BR" sz="1100" i="1" u="sng">
                <a:solidFill>
                  <a:schemeClr val="dk1"/>
                </a:solidFill>
                <a:latin typeface="Bree Serif"/>
                <a:ea typeface="Bree Serif"/>
                <a:cs typeface="Bree Serif"/>
                <a:sym typeface="Bree Serif"/>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https://www.instagram.com/cevidtjpr/</a:t>
            </a:r>
            <a:endParaRPr sz="1100" i="1">
              <a:solidFill>
                <a:schemeClr val="dk1"/>
              </a:solidFill>
              <a:latin typeface="Bree Serif"/>
              <a:ea typeface="Bree Serif"/>
              <a:cs typeface="Bree Serif"/>
              <a:sym typeface="Bree Serif"/>
            </a:endParaRPr>
          </a:p>
          <a:p>
            <a:pPr marL="0" lvl="0" indent="0" algn="just" rtl="0">
              <a:lnSpc>
                <a:spcPct val="150000"/>
              </a:lnSpc>
              <a:spcBef>
                <a:spcPts val="1200"/>
              </a:spcBef>
              <a:spcAft>
                <a:spcPts val="0"/>
              </a:spcAft>
              <a:buNone/>
            </a:pPr>
            <a:r>
              <a:rPr lang="pt-BR" sz="1300">
                <a:solidFill>
                  <a:srgbClr val="4BAE9A"/>
                </a:solidFill>
                <a:latin typeface="Bree Serif"/>
                <a:ea typeface="Bree Serif"/>
                <a:cs typeface="Bree Serif"/>
                <a:sym typeface="Bree Serif"/>
              </a:rPr>
              <a:t>YouTube:</a:t>
            </a:r>
            <a:r>
              <a:rPr lang="pt-BR" sz="1300">
                <a:solidFill>
                  <a:schemeClr val="dk1"/>
                </a:solidFill>
                <a:latin typeface="Bree Serif"/>
                <a:ea typeface="Bree Serif"/>
                <a:cs typeface="Bree Serif"/>
                <a:sym typeface="Bree Serif"/>
              </a:rPr>
              <a:t> </a:t>
            </a:r>
            <a:r>
              <a:rPr lang="pt-BR" sz="1100" i="1" u="sng">
                <a:solidFill>
                  <a:schemeClr val="dk1"/>
                </a:solidFill>
                <a:latin typeface="Bree Serif"/>
                <a:ea typeface="Bree Serif"/>
                <a:cs typeface="Bree Serif"/>
                <a:sym typeface="Bree Serif"/>
              </a:rPr>
              <a:t>https://www.youtube.com/channel/UClnTCMag6boAA-e9DdqdVCA</a:t>
            </a:r>
            <a:endParaRPr sz="1100" i="1" u="sng">
              <a:solidFill>
                <a:schemeClr val="dk1"/>
              </a:solidFill>
              <a:latin typeface="Bree Serif"/>
              <a:ea typeface="Bree Serif"/>
              <a:cs typeface="Bree Serif"/>
              <a:sym typeface="Bree Serif"/>
            </a:endParaRPr>
          </a:p>
          <a:p>
            <a:pPr marL="0" lvl="0" indent="0" algn="just" rtl="0">
              <a:lnSpc>
                <a:spcPct val="150000"/>
              </a:lnSpc>
              <a:spcBef>
                <a:spcPts val="1200"/>
              </a:spcBef>
              <a:spcAft>
                <a:spcPts val="0"/>
              </a:spcAft>
              <a:buNone/>
            </a:pPr>
            <a:r>
              <a:rPr lang="pt-BR" sz="1300">
                <a:solidFill>
                  <a:srgbClr val="4BAE9A"/>
                </a:solidFill>
                <a:latin typeface="Bree Serif"/>
                <a:ea typeface="Bree Serif"/>
                <a:cs typeface="Bree Serif"/>
                <a:sym typeface="Bree Serif"/>
              </a:rPr>
              <a:t>Facebook:</a:t>
            </a:r>
            <a:r>
              <a:rPr lang="pt-BR" sz="1300">
                <a:solidFill>
                  <a:schemeClr val="dk1"/>
                </a:solidFill>
                <a:latin typeface="Bree Serif"/>
                <a:ea typeface="Bree Serif"/>
                <a:cs typeface="Bree Serif"/>
                <a:sym typeface="Bree Serif"/>
              </a:rPr>
              <a:t> </a:t>
            </a:r>
            <a:r>
              <a:rPr lang="pt-BR" sz="1100" i="1" u="sng">
                <a:solidFill>
                  <a:schemeClr val="dk1"/>
                </a:solidFill>
                <a:latin typeface="Bree Serif"/>
                <a:ea typeface="Bree Serif"/>
                <a:cs typeface="Bree Serif"/>
                <a:sym typeface="Bree Serif"/>
              </a:rPr>
              <a:t>https://www.facebook.com/cevid.tjpr/</a:t>
            </a:r>
            <a:endParaRPr sz="1100" i="1" u="sng">
              <a:solidFill>
                <a:schemeClr val="dk1"/>
              </a:solidFill>
              <a:latin typeface="Bree Serif"/>
              <a:ea typeface="Bree Serif"/>
              <a:cs typeface="Bree Serif"/>
              <a:sym typeface="Bree Serif"/>
            </a:endParaRPr>
          </a:p>
          <a:p>
            <a:pPr marL="0" lvl="0" indent="0" algn="just" rtl="0">
              <a:lnSpc>
                <a:spcPct val="150000"/>
              </a:lnSpc>
              <a:spcBef>
                <a:spcPts val="1200"/>
              </a:spcBef>
              <a:spcAft>
                <a:spcPts val="1200"/>
              </a:spcAft>
              <a:buNone/>
            </a:pPr>
            <a:endParaRPr sz="1300"/>
          </a:p>
        </p:txBody>
      </p:sp>
      <p:sp>
        <p:nvSpPr>
          <p:cNvPr id="290" name="Google Shape;290;p41"/>
          <p:cNvSpPr txBox="1"/>
          <p:nvPr/>
        </p:nvSpPr>
        <p:spPr>
          <a:xfrm>
            <a:off x="6286500" y="1478850"/>
            <a:ext cx="2727300" cy="218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t-BR" sz="1300">
                <a:solidFill>
                  <a:schemeClr val="dk1"/>
                </a:solidFill>
                <a:latin typeface="Bree Serif"/>
                <a:ea typeface="Bree Serif"/>
                <a:cs typeface="Bree Serif"/>
                <a:sym typeface="Bree Serif"/>
              </a:rPr>
              <a:t>Contatos</a:t>
            </a:r>
            <a:endParaRPr sz="1300">
              <a:solidFill>
                <a:schemeClr val="dk1"/>
              </a:solidFill>
              <a:latin typeface="Bree Serif"/>
              <a:ea typeface="Bree Serif"/>
              <a:cs typeface="Bree Serif"/>
              <a:sym typeface="Bree Serif"/>
            </a:endParaRPr>
          </a:p>
          <a:p>
            <a:pPr marL="0" lvl="0" indent="0" algn="ctr" rtl="0">
              <a:spcBef>
                <a:spcPts val="0"/>
              </a:spcBef>
              <a:spcAft>
                <a:spcPts val="0"/>
              </a:spcAft>
              <a:buNone/>
            </a:pPr>
            <a:endParaRPr sz="1300">
              <a:solidFill>
                <a:schemeClr val="dk1"/>
              </a:solidFill>
              <a:latin typeface="Bree Serif"/>
              <a:ea typeface="Bree Serif"/>
              <a:cs typeface="Bree Serif"/>
              <a:sym typeface="Bree Serif"/>
            </a:endParaRPr>
          </a:p>
          <a:p>
            <a:pPr marL="0" lvl="0" indent="0" algn="ctr" rtl="0">
              <a:spcBef>
                <a:spcPts val="0"/>
              </a:spcBef>
              <a:spcAft>
                <a:spcPts val="0"/>
              </a:spcAft>
              <a:buNone/>
            </a:pPr>
            <a:r>
              <a:rPr lang="pt-BR" sz="1300">
                <a:solidFill>
                  <a:srgbClr val="4BAE9A"/>
                </a:solidFill>
                <a:latin typeface="Bree Serif"/>
                <a:ea typeface="Bree Serif"/>
                <a:cs typeface="Bree Serif"/>
                <a:sym typeface="Bree Serif"/>
              </a:rPr>
              <a:t>E-mail: </a:t>
            </a:r>
            <a:r>
              <a:rPr lang="pt-BR" sz="1300">
                <a:solidFill>
                  <a:schemeClr val="dk1"/>
                </a:solidFill>
                <a:latin typeface="Bree Serif"/>
                <a:ea typeface="Bree Serif"/>
                <a:cs typeface="Bree Serif"/>
                <a:sym typeface="Bree Serif"/>
              </a:rPr>
              <a:t>cevid@tjpr.jus.br </a:t>
            </a:r>
            <a:endParaRPr sz="1300">
              <a:solidFill>
                <a:schemeClr val="dk1"/>
              </a:solidFill>
              <a:latin typeface="Bree Serif"/>
              <a:ea typeface="Bree Serif"/>
              <a:cs typeface="Bree Serif"/>
              <a:sym typeface="Bree Serif"/>
            </a:endParaRPr>
          </a:p>
          <a:p>
            <a:pPr marL="0" lvl="0" indent="0" algn="ctr" rtl="0">
              <a:spcBef>
                <a:spcPts val="0"/>
              </a:spcBef>
              <a:spcAft>
                <a:spcPts val="0"/>
              </a:spcAft>
              <a:buNone/>
            </a:pPr>
            <a:endParaRPr sz="1300">
              <a:solidFill>
                <a:schemeClr val="dk1"/>
              </a:solidFill>
              <a:latin typeface="Bree Serif"/>
              <a:ea typeface="Bree Serif"/>
              <a:cs typeface="Bree Serif"/>
              <a:sym typeface="Bree Serif"/>
            </a:endParaRPr>
          </a:p>
          <a:p>
            <a:pPr marL="0" lvl="0" indent="0" algn="ctr" rtl="0">
              <a:spcBef>
                <a:spcPts val="0"/>
              </a:spcBef>
              <a:spcAft>
                <a:spcPts val="0"/>
              </a:spcAft>
              <a:buNone/>
            </a:pPr>
            <a:r>
              <a:rPr lang="pt-BR" sz="1300">
                <a:solidFill>
                  <a:srgbClr val="4BAE9A"/>
                </a:solidFill>
                <a:latin typeface="Bree Serif"/>
                <a:ea typeface="Bree Serif"/>
                <a:cs typeface="Bree Serif"/>
                <a:sym typeface="Bree Serif"/>
              </a:rPr>
              <a:t>Telefones:</a:t>
            </a:r>
            <a:endParaRPr sz="1300">
              <a:solidFill>
                <a:srgbClr val="4BAE9A"/>
              </a:solidFill>
              <a:latin typeface="Bree Serif"/>
              <a:ea typeface="Bree Serif"/>
              <a:cs typeface="Bree Serif"/>
              <a:sym typeface="Bree Serif"/>
            </a:endParaRPr>
          </a:p>
          <a:p>
            <a:pPr marL="0" lvl="0" indent="0" algn="ctr" rtl="0">
              <a:spcBef>
                <a:spcPts val="0"/>
              </a:spcBef>
              <a:spcAft>
                <a:spcPts val="0"/>
              </a:spcAft>
              <a:buNone/>
            </a:pPr>
            <a:r>
              <a:rPr lang="pt-BR" sz="1300">
                <a:solidFill>
                  <a:schemeClr val="dk1"/>
                </a:solidFill>
                <a:latin typeface="Bree Serif"/>
                <a:ea typeface="Bree Serif"/>
                <a:cs typeface="Bree Serif"/>
                <a:sym typeface="Bree Serif"/>
              </a:rPr>
              <a:t>(41) 3200-3556 </a:t>
            </a:r>
            <a:endParaRPr sz="1300">
              <a:solidFill>
                <a:schemeClr val="dk1"/>
              </a:solidFill>
              <a:latin typeface="Bree Serif"/>
              <a:ea typeface="Bree Serif"/>
              <a:cs typeface="Bree Serif"/>
              <a:sym typeface="Bree Serif"/>
            </a:endParaRPr>
          </a:p>
          <a:p>
            <a:pPr marL="0" lvl="0" indent="0" algn="ctr" rtl="0">
              <a:spcBef>
                <a:spcPts val="0"/>
              </a:spcBef>
              <a:spcAft>
                <a:spcPts val="0"/>
              </a:spcAft>
              <a:buNone/>
            </a:pPr>
            <a:r>
              <a:rPr lang="pt-BR" sz="1300">
                <a:solidFill>
                  <a:schemeClr val="dk1"/>
                </a:solidFill>
                <a:latin typeface="Bree Serif"/>
                <a:ea typeface="Bree Serif"/>
                <a:cs typeface="Bree Serif"/>
                <a:sym typeface="Bree Serif"/>
              </a:rPr>
              <a:t>(41) 3200-3558 </a:t>
            </a:r>
            <a:endParaRPr sz="1300">
              <a:solidFill>
                <a:schemeClr val="dk1"/>
              </a:solidFill>
              <a:latin typeface="Bree Serif"/>
              <a:ea typeface="Bree Serif"/>
              <a:cs typeface="Bree Serif"/>
              <a:sym typeface="Bree Serif"/>
            </a:endParaRPr>
          </a:p>
          <a:p>
            <a:pPr marL="0" lvl="0" indent="0" algn="ctr" rtl="0">
              <a:spcBef>
                <a:spcPts val="0"/>
              </a:spcBef>
              <a:spcAft>
                <a:spcPts val="0"/>
              </a:spcAft>
              <a:buNone/>
            </a:pPr>
            <a:r>
              <a:rPr lang="pt-BR" sz="1300">
                <a:solidFill>
                  <a:schemeClr val="dk1"/>
                </a:solidFill>
                <a:latin typeface="Bree Serif"/>
                <a:ea typeface="Bree Serif"/>
                <a:cs typeface="Bree Serif"/>
                <a:sym typeface="Bree Serif"/>
              </a:rPr>
              <a:t>(41) 3200-3559 </a:t>
            </a:r>
            <a:endParaRPr sz="1300">
              <a:solidFill>
                <a:schemeClr val="dk1"/>
              </a:solidFill>
              <a:latin typeface="Bree Serif"/>
              <a:ea typeface="Bree Serif"/>
              <a:cs typeface="Bree Serif"/>
              <a:sym typeface="Bree Serif"/>
            </a:endParaRPr>
          </a:p>
          <a:p>
            <a:pPr marL="0" lvl="0" indent="0" algn="ctr" rtl="0">
              <a:spcBef>
                <a:spcPts val="0"/>
              </a:spcBef>
              <a:spcAft>
                <a:spcPts val="0"/>
              </a:spcAft>
              <a:buNone/>
            </a:pPr>
            <a:r>
              <a:rPr lang="pt-BR" sz="1300">
                <a:solidFill>
                  <a:schemeClr val="dk1"/>
                </a:solidFill>
                <a:latin typeface="Bree Serif"/>
                <a:ea typeface="Bree Serif"/>
                <a:cs typeface="Bree Serif"/>
                <a:sym typeface="Bree Serif"/>
              </a:rPr>
              <a:t>(41) 3200-2145 (WhatsApp) </a:t>
            </a:r>
            <a:endParaRPr sz="1300">
              <a:solidFill>
                <a:schemeClr val="dk1"/>
              </a:solidFill>
              <a:latin typeface="Bree Serif"/>
              <a:ea typeface="Bree Serif"/>
              <a:cs typeface="Bree Serif"/>
              <a:sym typeface="Bree Serif"/>
            </a:endParaRPr>
          </a:p>
          <a:p>
            <a:pPr marL="0" lvl="0" indent="0" algn="l" rtl="0">
              <a:spcBef>
                <a:spcPts val="0"/>
              </a:spcBef>
              <a:spcAft>
                <a:spcPts val="0"/>
              </a:spcAft>
              <a:buNone/>
            </a:pPr>
            <a:endParaRPr sz="1300">
              <a:solidFill>
                <a:schemeClr val="dk1"/>
              </a:solidFill>
              <a:latin typeface="Bree Serif"/>
              <a:ea typeface="Bree Serif"/>
              <a:cs typeface="Bree Serif"/>
              <a:sym typeface="Bree Serif"/>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2046775" y="112725"/>
            <a:ext cx="4830600" cy="572700"/>
          </a:xfrm>
          <a:prstGeom prst="rect">
            <a:avLst/>
          </a:prstGeom>
        </p:spPr>
        <p:txBody>
          <a:bodyPr spcFirstLastPara="1" wrap="square" lIns="91425" tIns="91425" rIns="91425" bIns="91425" anchor="t" anchorCtr="0">
            <a:noAutofit/>
          </a:bodyPr>
          <a:lstStyle/>
          <a:p>
            <a:pPr marL="0" marR="101775" lvl="0" indent="0" algn="l" rtl="0">
              <a:lnSpc>
                <a:spcPct val="150000"/>
              </a:lnSpc>
              <a:spcBef>
                <a:spcPts val="0"/>
              </a:spcBef>
              <a:spcAft>
                <a:spcPts val="0"/>
              </a:spcAft>
              <a:buClr>
                <a:schemeClr val="dk1"/>
              </a:buClr>
              <a:buSzPts val="1100"/>
              <a:buFont typeface="Arial"/>
              <a:buNone/>
            </a:pPr>
            <a:r>
              <a:rPr lang="pt-BR" sz="1800" b="1"/>
              <a:t>        </a:t>
            </a:r>
            <a:r>
              <a:rPr lang="pt-BR" sz="1800" b="1">
                <a:solidFill>
                  <a:srgbClr val="123141"/>
                </a:solidFill>
                <a:latin typeface="Bree Serif"/>
                <a:ea typeface="Bree Serif"/>
                <a:cs typeface="Bree Serif"/>
                <a:sym typeface="Bree Serif"/>
              </a:rPr>
              <a:t>Resolução n° 20, de 11 de novembro de 2011</a:t>
            </a:r>
            <a:endParaRPr sz="1800" b="1">
              <a:solidFill>
                <a:srgbClr val="123141"/>
              </a:solidFill>
              <a:latin typeface="Bree Serif"/>
              <a:ea typeface="Bree Serif"/>
              <a:cs typeface="Bree Serif"/>
              <a:sym typeface="Bree Serif"/>
            </a:endParaRPr>
          </a:p>
          <a:p>
            <a:pPr marL="0" lvl="0" indent="0" algn="l" rtl="0">
              <a:spcBef>
                <a:spcPts val="0"/>
              </a:spcBef>
              <a:spcAft>
                <a:spcPts val="0"/>
              </a:spcAft>
              <a:buNone/>
            </a:pPr>
            <a:endParaRPr/>
          </a:p>
        </p:txBody>
      </p:sp>
      <p:pic>
        <p:nvPicPr>
          <p:cNvPr id="72" name="Google Shape;72;p15"/>
          <p:cNvPicPr preferRelativeResize="0"/>
          <p:nvPr/>
        </p:nvPicPr>
        <p:blipFill rotWithShape="1">
          <a:blip r:embed="rId3">
            <a:alphaModFix/>
          </a:blip>
          <a:srcRect t="-12990" b="12989"/>
          <a:stretch/>
        </p:blipFill>
        <p:spPr>
          <a:xfrm>
            <a:off x="-30825" y="-8675"/>
            <a:ext cx="9206477" cy="5143499"/>
          </a:xfrm>
          <a:prstGeom prst="rect">
            <a:avLst/>
          </a:prstGeom>
          <a:noFill/>
          <a:ln>
            <a:noFill/>
          </a:ln>
        </p:spPr>
      </p:pic>
      <p:sp>
        <p:nvSpPr>
          <p:cNvPr id="73" name="Google Shape;73;p15"/>
          <p:cNvSpPr txBox="1"/>
          <p:nvPr/>
        </p:nvSpPr>
        <p:spPr>
          <a:xfrm>
            <a:off x="380650" y="751475"/>
            <a:ext cx="8006100" cy="6540300"/>
          </a:xfrm>
          <a:prstGeom prst="rect">
            <a:avLst/>
          </a:prstGeom>
          <a:noFill/>
          <a:ln>
            <a:noFill/>
          </a:ln>
        </p:spPr>
        <p:txBody>
          <a:bodyPr spcFirstLastPara="1" wrap="square" lIns="91425" tIns="91425" rIns="91425" bIns="91425" anchor="t" anchorCtr="0">
            <a:spAutoFit/>
          </a:bodyPr>
          <a:lstStyle/>
          <a:p>
            <a:pPr marL="0" marR="101775" lvl="0" indent="0" algn="just" rtl="0">
              <a:lnSpc>
                <a:spcPct val="115000"/>
              </a:lnSpc>
              <a:spcBef>
                <a:spcPts val="0"/>
              </a:spcBef>
              <a:spcAft>
                <a:spcPts val="0"/>
              </a:spcAft>
              <a:buNone/>
            </a:pPr>
            <a:r>
              <a:rPr lang="pt-BR" sz="1100">
                <a:solidFill>
                  <a:schemeClr val="dk1"/>
                </a:solidFill>
                <a:latin typeface="Bree Serif"/>
                <a:ea typeface="Bree Serif"/>
                <a:cs typeface="Bree Serif"/>
                <a:sym typeface="Bree Serif"/>
              </a:rPr>
              <a:t>A resolução nº 20 de 11 de novembro de 2011,  determina a instalação da Coordenadoria Estadual da Mulher em Situação de Violência Doméstica e Familiar, no âmbito da estrutura organizacional do Tribunal de Justiça do Estado do Paraná, como órgão da assessoria e vinculada ao gabinete da presidência. </a:t>
            </a:r>
            <a:endParaRPr sz="1100">
              <a:solidFill>
                <a:schemeClr val="dk1"/>
              </a:solidFill>
              <a:latin typeface="Bree Serif"/>
              <a:ea typeface="Bree Serif"/>
              <a:cs typeface="Bree Serif"/>
              <a:sym typeface="Bree Serif"/>
            </a:endParaRPr>
          </a:p>
          <a:p>
            <a:pPr marL="0" marR="101775" lvl="0" indent="0" algn="just" rtl="0">
              <a:lnSpc>
                <a:spcPct val="115000"/>
              </a:lnSpc>
              <a:spcBef>
                <a:spcPts val="0"/>
              </a:spcBef>
              <a:spcAft>
                <a:spcPts val="0"/>
              </a:spcAft>
              <a:buNone/>
            </a:pPr>
            <a:endParaRPr sz="1100">
              <a:solidFill>
                <a:schemeClr val="dk1"/>
              </a:solidFill>
              <a:latin typeface="Bree Serif"/>
              <a:ea typeface="Bree Serif"/>
              <a:cs typeface="Bree Serif"/>
              <a:sym typeface="Bree Serif"/>
            </a:endParaRPr>
          </a:p>
          <a:p>
            <a:pPr marL="0" marR="101775" lvl="0" indent="0" algn="just" rtl="0">
              <a:lnSpc>
                <a:spcPct val="115000"/>
              </a:lnSpc>
              <a:spcBef>
                <a:spcPts val="0"/>
              </a:spcBef>
              <a:spcAft>
                <a:spcPts val="0"/>
              </a:spcAft>
              <a:buNone/>
            </a:pPr>
            <a:r>
              <a:rPr lang="pt-BR" sz="1100">
                <a:solidFill>
                  <a:schemeClr val="dk1"/>
                </a:solidFill>
                <a:latin typeface="Bree Serif"/>
                <a:ea typeface="Bree Serif"/>
                <a:cs typeface="Bree Serif"/>
                <a:sym typeface="Bree Serif"/>
              </a:rPr>
              <a:t>São atribuições da CEVID: </a:t>
            </a:r>
            <a:endParaRPr sz="1100">
              <a:solidFill>
                <a:schemeClr val="dk1"/>
              </a:solidFill>
              <a:latin typeface="Bree Serif"/>
              <a:ea typeface="Bree Serif"/>
              <a:cs typeface="Bree Serif"/>
              <a:sym typeface="Bree Serif"/>
            </a:endParaRPr>
          </a:p>
          <a:p>
            <a:pPr marL="0" marR="101775" lvl="0" indent="0" algn="just" rtl="0">
              <a:lnSpc>
                <a:spcPct val="115000"/>
              </a:lnSpc>
              <a:spcBef>
                <a:spcPts val="0"/>
              </a:spcBef>
              <a:spcAft>
                <a:spcPts val="0"/>
              </a:spcAft>
              <a:buNone/>
            </a:pPr>
            <a:endParaRPr sz="1100">
              <a:solidFill>
                <a:schemeClr val="dk1"/>
              </a:solidFill>
              <a:latin typeface="Nunito"/>
              <a:ea typeface="Nunito"/>
              <a:cs typeface="Nunito"/>
              <a:sym typeface="Nunito"/>
            </a:endParaRPr>
          </a:p>
          <a:p>
            <a:pPr marL="0" marR="101775" lvl="0" indent="0" algn="just" rtl="0">
              <a:lnSpc>
                <a:spcPct val="115000"/>
              </a:lnSpc>
              <a:spcBef>
                <a:spcPts val="0"/>
              </a:spcBef>
              <a:spcAft>
                <a:spcPts val="0"/>
              </a:spcAft>
              <a:buNone/>
            </a:pPr>
            <a:r>
              <a:rPr lang="pt-BR" sz="1000">
                <a:solidFill>
                  <a:schemeClr val="dk1"/>
                </a:solidFill>
                <a:latin typeface="Bree Serif"/>
                <a:ea typeface="Bree Serif"/>
                <a:cs typeface="Bree Serif"/>
                <a:sym typeface="Bree Serif"/>
              </a:rPr>
              <a:t>I - elaborar sugestões para o </a:t>
            </a:r>
            <a:r>
              <a:rPr lang="pt-BR" sz="1000" b="1">
                <a:solidFill>
                  <a:schemeClr val="dk1"/>
                </a:solidFill>
                <a:latin typeface="Bree Serif"/>
                <a:ea typeface="Bree Serif"/>
                <a:cs typeface="Bree Serif"/>
                <a:sym typeface="Bree Serif"/>
              </a:rPr>
              <a:t>aprimoramento da estrutura do Judiciário</a:t>
            </a:r>
            <a:r>
              <a:rPr lang="pt-BR" sz="1000">
                <a:solidFill>
                  <a:schemeClr val="dk1"/>
                </a:solidFill>
                <a:latin typeface="Bree Serif"/>
                <a:ea typeface="Bree Serif"/>
                <a:cs typeface="Bree Serif"/>
                <a:sym typeface="Bree Serif"/>
              </a:rPr>
              <a:t> na área do combate e prevenção à violência doméstica e familiar contra as mulheres;</a:t>
            </a:r>
            <a:endParaRPr sz="1000">
              <a:solidFill>
                <a:schemeClr val="dk1"/>
              </a:solidFill>
              <a:latin typeface="Bree Serif"/>
              <a:ea typeface="Bree Serif"/>
              <a:cs typeface="Bree Serif"/>
              <a:sym typeface="Bree Serif"/>
            </a:endParaRPr>
          </a:p>
          <a:p>
            <a:pPr marL="0" marR="101775" lvl="0" indent="0" algn="just" rtl="0">
              <a:lnSpc>
                <a:spcPct val="115000"/>
              </a:lnSpc>
              <a:spcBef>
                <a:spcPts val="0"/>
              </a:spcBef>
              <a:spcAft>
                <a:spcPts val="0"/>
              </a:spcAft>
              <a:buNone/>
            </a:pPr>
            <a:r>
              <a:rPr lang="pt-BR" sz="1000">
                <a:solidFill>
                  <a:schemeClr val="dk1"/>
                </a:solidFill>
                <a:latin typeface="Bree Serif"/>
                <a:ea typeface="Bree Serif"/>
                <a:cs typeface="Bree Serif"/>
                <a:sym typeface="Bree Serif"/>
              </a:rPr>
              <a:t>II - dar </a:t>
            </a:r>
            <a:r>
              <a:rPr lang="pt-BR" sz="1000" b="1">
                <a:solidFill>
                  <a:schemeClr val="dk1"/>
                </a:solidFill>
                <a:latin typeface="Bree Serif"/>
                <a:ea typeface="Bree Serif"/>
                <a:cs typeface="Bree Serif"/>
                <a:sym typeface="Bree Serif"/>
              </a:rPr>
              <a:t>suporte</a:t>
            </a:r>
            <a:r>
              <a:rPr lang="pt-BR" sz="1000">
                <a:solidFill>
                  <a:schemeClr val="dk1"/>
                </a:solidFill>
                <a:latin typeface="Bree Serif"/>
                <a:ea typeface="Bree Serif"/>
                <a:cs typeface="Bree Serif"/>
                <a:sym typeface="Bree Serif"/>
              </a:rPr>
              <a:t> aos magistrados, aos servidores e às equipes multiprofissionais visando à melhoria da prestação jurisdicional;</a:t>
            </a:r>
            <a:endParaRPr sz="1000">
              <a:solidFill>
                <a:schemeClr val="dk1"/>
              </a:solidFill>
              <a:latin typeface="Bree Serif"/>
              <a:ea typeface="Bree Serif"/>
              <a:cs typeface="Bree Serif"/>
              <a:sym typeface="Bree Serif"/>
            </a:endParaRPr>
          </a:p>
          <a:p>
            <a:pPr marL="0" marR="101775" lvl="0" indent="0" algn="just" rtl="0">
              <a:lnSpc>
                <a:spcPct val="115000"/>
              </a:lnSpc>
              <a:spcBef>
                <a:spcPts val="0"/>
              </a:spcBef>
              <a:spcAft>
                <a:spcPts val="0"/>
              </a:spcAft>
              <a:buNone/>
            </a:pPr>
            <a:r>
              <a:rPr lang="pt-BR" sz="1000">
                <a:solidFill>
                  <a:schemeClr val="dk1"/>
                </a:solidFill>
                <a:latin typeface="Bree Serif"/>
                <a:ea typeface="Bree Serif"/>
                <a:cs typeface="Bree Serif"/>
                <a:sym typeface="Bree Serif"/>
              </a:rPr>
              <a:t>III - </a:t>
            </a:r>
            <a:r>
              <a:rPr lang="pt-BR" sz="1000" b="1">
                <a:solidFill>
                  <a:schemeClr val="dk1"/>
                </a:solidFill>
                <a:latin typeface="Bree Serif"/>
                <a:ea typeface="Bree Serif"/>
                <a:cs typeface="Bree Serif"/>
                <a:sym typeface="Bree Serif"/>
              </a:rPr>
              <a:t>promover a articulação interna e externa do Poder Judiciário</a:t>
            </a:r>
            <a:r>
              <a:rPr lang="pt-BR" sz="1000">
                <a:solidFill>
                  <a:schemeClr val="dk1"/>
                </a:solidFill>
                <a:latin typeface="Bree Serif"/>
                <a:ea typeface="Bree Serif"/>
                <a:cs typeface="Bree Serif"/>
                <a:sym typeface="Bree Serif"/>
              </a:rPr>
              <a:t> com outros órgãos governamentais e não-governamentais;</a:t>
            </a:r>
            <a:endParaRPr sz="1000">
              <a:solidFill>
                <a:schemeClr val="dk1"/>
              </a:solidFill>
              <a:latin typeface="Bree Serif"/>
              <a:ea typeface="Bree Serif"/>
              <a:cs typeface="Bree Serif"/>
              <a:sym typeface="Bree Serif"/>
            </a:endParaRPr>
          </a:p>
          <a:p>
            <a:pPr marL="0" marR="101775" lvl="0" indent="0" algn="just" rtl="0">
              <a:lnSpc>
                <a:spcPct val="115000"/>
              </a:lnSpc>
              <a:spcBef>
                <a:spcPts val="0"/>
              </a:spcBef>
              <a:spcAft>
                <a:spcPts val="0"/>
              </a:spcAft>
              <a:buNone/>
            </a:pPr>
            <a:r>
              <a:rPr lang="pt-BR" sz="1000">
                <a:solidFill>
                  <a:schemeClr val="dk1"/>
                </a:solidFill>
                <a:latin typeface="Bree Serif"/>
                <a:ea typeface="Bree Serif"/>
                <a:cs typeface="Bree Serif"/>
                <a:sym typeface="Bree Serif"/>
              </a:rPr>
              <a:t>IV - colaborar para a </a:t>
            </a:r>
            <a:r>
              <a:rPr lang="pt-BR" sz="1000" b="1">
                <a:solidFill>
                  <a:schemeClr val="dk1"/>
                </a:solidFill>
                <a:latin typeface="Bree Serif"/>
                <a:ea typeface="Bree Serif"/>
                <a:cs typeface="Bree Serif"/>
                <a:sym typeface="Bree Serif"/>
              </a:rPr>
              <a:t>formação inicial, continuada e especializada</a:t>
            </a:r>
            <a:r>
              <a:rPr lang="pt-BR" sz="1000">
                <a:solidFill>
                  <a:schemeClr val="dk1"/>
                </a:solidFill>
                <a:latin typeface="Bree Serif"/>
                <a:ea typeface="Bree Serif"/>
                <a:cs typeface="Bree Serif"/>
                <a:sym typeface="Bree Serif"/>
              </a:rPr>
              <a:t> de magistrados e servidores na área do combate/prevenção à violência doméstica e familiar contra as mulheres;</a:t>
            </a:r>
            <a:endParaRPr sz="1000">
              <a:solidFill>
                <a:schemeClr val="dk1"/>
              </a:solidFill>
              <a:latin typeface="Bree Serif"/>
              <a:ea typeface="Bree Serif"/>
              <a:cs typeface="Bree Serif"/>
              <a:sym typeface="Bree Serif"/>
            </a:endParaRPr>
          </a:p>
          <a:p>
            <a:pPr marL="0" marR="101775" lvl="0" indent="0" algn="just" rtl="0">
              <a:lnSpc>
                <a:spcPct val="115000"/>
              </a:lnSpc>
              <a:spcBef>
                <a:spcPts val="0"/>
              </a:spcBef>
              <a:spcAft>
                <a:spcPts val="0"/>
              </a:spcAft>
              <a:buNone/>
            </a:pPr>
            <a:r>
              <a:rPr lang="pt-BR" sz="1000">
                <a:solidFill>
                  <a:schemeClr val="dk1"/>
                </a:solidFill>
                <a:latin typeface="Bree Serif"/>
                <a:ea typeface="Bree Serif"/>
                <a:cs typeface="Bree Serif"/>
                <a:sym typeface="Bree Serif"/>
              </a:rPr>
              <a:t>V - </a:t>
            </a:r>
            <a:r>
              <a:rPr lang="pt-BR" sz="1000" b="1">
                <a:solidFill>
                  <a:schemeClr val="dk1"/>
                </a:solidFill>
                <a:latin typeface="Bree Serif"/>
                <a:ea typeface="Bree Serif"/>
                <a:cs typeface="Bree Serif"/>
                <a:sym typeface="Bree Serif"/>
              </a:rPr>
              <a:t>recepcionar os dados</a:t>
            </a:r>
            <a:r>
              <a:rPr lang="pt-BR" sz="1000">
                <a:solidFill>
                  <a:schemeClr val="dk1"/>
                </a:solidFill>
                <a:latin typeface="Bree Serif"/>
                <a:ea typeface="Bree Serif"/>
                <a:cs typeface="Bree Serif"/>
                <a:sym typeface="Bree Serif"/>
              </a:rPr>
              <a:t>, as sugestões e as </a:t>
            </a:r>
            <a:r>
              <a:rPr lang="pt-BR" sz="1000" b="1">
                <a:solidFill>
                  <a:schemeClr val="dk1"/>
                </a:solidFill>
                <a:latin typeface="Bree Serif"/>
                <a:ea typeface="Bree Serif"/>
                <a:cs typeface="Bree Serif"/>
                <a:sym typeface="Bree Serif"/>
              </a:rPr>
              <a:t>reclamações</a:t>
            </a:r>
            <a:r>
              <a:rPr lang="pt-BR" sz="1000">
                <a:solidFill>
                  <a:schemeClr val="dk1"/>
                </a:solidFill>
                <a:latin typeface="Bree Serif"/>
                <a:ea typeface="Bree Serif"/>
                <a:cs typeface="Bree Serif"/>
                <a:sym typeface="Bree Serif"/>
              </a:rPr>
              <a:t> referentes aos serviços de atendimento à mulher em situação de violência, promovendo os encaminhamentos e divulgações pertinentes;</a:t>
            </a:r>
            <a:endParaRPr sz="1000">
              <a:solidFill>
                <a:schemeClr val="dk1"/>
              </a:solidFill>
              <a:latin typeface="Bree Serif"/>
              <a:ea typeface="Bree Serif"/>
              <a:cs typeface="Bree Serif"/>
              <a:sym typeface="Bree Serif"/>
            </a:endParaRPr>
          </a:p>
          <a:p>
            <a:pPr marL="0" marR="101775" lvl="0" indent="0" algn="just" rtl="0">
              <a:lnSpc>
                <a:spcPct val="115000"/>
              </a:lnSpc>
              <a:spcBef>
                <a:spcPts val="0"/>
              </a:spcBef>
              <a:spcAft>
                <a:spcPts val="0"/>
              </a:spcAft>
              <a:buNone/>
            </a:pPr>
            <a:r>
              <a:rPr lang="pt-BR" sz="1000">
                <a:solidFill>
                  <a:schemeClr val="dk1"/>
                </a:solidFill>
                <a:latin typeface="Bree Serif"/>
                <a:ea typeface="Bree Serif"/>
                <a:cs typeface="Bree Serif"/>
                <a:sym typeface="Bree Serif"/>
              </a:rPr>
              <a:t>VI - </a:t>
            </a:r>
            <a:r>
              <a:rPr lang="pt-BR" sz="1000" b="1">
                <a:solidFill>
                  <a:schemeClr val="dk1"/>
                </a:solidFill>
                <a:latin typeface="Bree Serif"/>
                <a:ea typeface="Bree Serif"/>
                <a:cs typeface="Bree Serif"/>
                <a:sym typeface="Bree Serif"/>
              </a:rPr>
              <a:t>fornecer os dados</a:t>
            </a:r>
            <a:r>
              <a:rPr lang="pt-BR" sz="1000">
                <a:solidFill>
                  <a:schemeClr val="dk1"/>
                </a:solidFill>
                <a:latin typeface="Bree Serif"/>
                <a:ea typeface="Bree Serif"/>
                <a:cs typeface="Bree Serif"/>
                <a:sym typeface="Bree Serif"/>
              </a:rPr>
              <a:t> referentes aos procedimentos que envolvam a Lei nº 11.340/2006 ao Presidente e ao Corregedor-Geral da Justiça de acordo com a parametrização das informações com as Tabelas Unificadas do Poder Judiciário, </a:t>
            </a:r>
            <a:r>
              <a:rPr lang="pt-BR" sz="1000" b="1">
                <a:solidFill>
                  <a:schemeClr val="dk1"/>
                </a:solidFill>
                <a:latin typeface="Bree Serif"/>
                <a:ea typeface="Bree Serif"/>
                <a:cs typeface="Bree Serif"/>
                <a:sym typeface="Bree Serif"/>
              </a:rPr>
              <a:t>promovendo as mudanças e adaptações </a:t>
            </a:r>
            <a:r>
              <a:rPr lang="pt-BR" sz="1000">
                <a:solidFill>
                  <a:schemeClr val="dk1"/>
                </a:solidFill>
                <a:latin typeface="Bree Serif"/>
                <a:ea typeface="Bree Serif"/>
                <a:cs typeface="Bree Serif"/>
                <a:sym typeface="Bree Serif"/>
              </a:rPr>
              <a:t>necessárias junto aos sistemas de controle e informação processuais existentes;</a:t>
            </a:r>
            <a:endParaRPr sz="1000">
              <a:solidFill>
                <a:schemeClr val="dk1"/>
              </a:solidFill>
              <a:latin typeface="Bree Serif"/>
              <a:ea typeface="Bree Serif"/>
              <a:cs typeface="Bree Serif"/>
              <a:sym typeface="Bree Serif"/>
            </a:endParaRPr>
          </a:p>
          <a:p>
            <a:pPr marL="0" marR="101775" lvl="0" indent="0" algn="just" rtl="0">
              <a:lnSpc>
                <a:spcPct val="115000"/>
              </a:lnSpc>
              <a:spcBef>
                <a:spcPts val="0"/>
              </a:spcBef>
              <a:spcAft>
                <a:spcPts val="0"/>
              </a:spcAft>
              <a:buNone/>
            </a:pPr>
            <a:r>
              <a:rPr lang="pt-BR" sz="1000">
                <a:solidFill>
                  <a:schemeClr val="dk1"/>
                </a:solidFill>
                <a:latin typeface="Bree Serif"/>
                <a:ea typeface="Bree Serif"/>
                <a:cs typeface="Bree Serif"/>
                <a:sym typeface="Bree Serif"/>
              </a:rPr>
              <a:t>VII - atuar sob as diretrizes do Conselho Nacional de Justiça em sua coordenação de políticas públicas a respeito da violência doméstica e familiar contra a mulher;</a:t>
            </a:r>
            <a:endParaRPr sz="1000">
              <a:solidFill>
                <a:schemeClr val="dk1"/>
              </a:solidFill>
              <a:latin typeface="Bree Serif"/>
              <a:ea typeface="Bree Serif"/>
              <a:cs typeface="Bree Serif"/>
              <a:sym typeface="Bree Serif"/>
            </a:endParaRPr>
          </a:p>
          <a:p>
            <a:pPr marL="0" marR="101775" lvl="0" indent="0" algn="just" rtl="0">
              <a:lnSpc>
                <a:spcPct val="115000"/>
              </a:lnSpc>
              <a:spcBef>
                <a:spcPts val="0"/>
              </a:spcBef>
              <a:spcAft>
                <a:spcPts val="0"/>
              </a:spcAft>
              <a:buNone/>
            </a:pPr>
            <a:r>
              <a:rPr lang="pt-BR" sz="1000">
                <a:solidFill>
                  <a:schemeClr val="dk1"/>
                </a:solidFill>
                <a:latin typeface="Bree Serif"/>
                <a:ea typeface="Bree Serif"/>
                <a:cs typeface="Bree Serif"/>
                <a:sym typeface="Bree Serif"/>
              </a:rPr>
              <a:t>VIII - outras atribuições fixadas por decreto pelo Presidente do Tribunal de Justiça.</a:t>
            </a:r>
            <a:endParaRPr sz="1000">
              <a:solidFill>
                <a:schemeClr val="dk1"/>
              </a:solidFill>
              <a:latin typeface="Bree Serif"/>
              <a:ea typeface="Bree Serif"/>
              <a:cs typeface="Bree Serif"/>
              <a:sym typeface="Bree Serif"/>
            </a:endParaRPr>
          </a:p>
          <a:p>
            <a:pPr marL="0" marR="101775" lvl="0" indent="0" algn="just" rtl="0">
              <a:lnSpc>
                <a:spcPct val="150000"/>
              </a:lnSpc>
              <a:spcBef>
                <a:spcPts val="0"/>
              </a:spcBef>
              <a:spcAft>
                <a:spcPts val="0"/>
              </a:spcAft>
              <a:buNone/>
            </a:pPr>
            <a:endParaRPr sz="1100">
              <a:solidFill>
                <a:schemeClr val="dk1"/>
              </a:solidFill>
              <a:latin typeface="Bree Serif"/>
              <a:ea typeface="Bree Serif"/>
              <a:cs typeface="Bree Serif"/>
              <a:sym typeface="Bree Serif"/>
            </a:endParaRPr>
          </a:p>
          <a:p>
            <a:pPr marL="0" marR="101775" lvl="0" indent="0" algn="just" rtl="0">
              <a:lnSpc>
                <a:spcPct val="150000"/>
              </a:lnSpc>
              <a:spcBef>
                <a:spcPts val="0"/>
              </a:spcBef>
              <a:spcAft>
                <a:spcPts val="0"/>
              </a:spcAft>
              <a:buNone/>
            </a:pPr>
            <a:r>
              <a:rPr lang="pt-BR" sz="1100">
                <a:solidFill>
                  <a:schemeClr val="dk1"/>
                </a:solidFill>
                <a:latin typeface="Bree Serif"/>
                <a:ea typeface="Bree Serif"/>
                <a:cs typeface="Bree Serif"/>
                <a:sym typeface="Bree Serif"/>
              </a:rPr>
              <a:t> </a:t>
            </a:r>
            <a:endParaRPr sz="1100">
              <a:solidFill>
                <a:schemeClr val="dk1"/>
              </a:solidFill>
              <a:latin typeface="Bree Serif"/>
              <a:ea typeface="Bree Serif"/>
              <a:cs typeface="Bree Serif"/>
              <a:sym typeface="Bree Serif"/>
            </a:endParaRPr>
          </a:p>
          <a:p>
            <a:pPr marL="0" marR="101775" lvl="0" indent="0" algn="just" rtl="0">
              <a:lnSpc>
                <a:spcPct val="150000"/>
              </a:lnSpc>
              <a:spcBef>
                <a:spcPts val="0"/>
              </a:spcBef>
              <a:spcAft>
                <a:spcPts val="0"/>
              </a:spcAft>
              <a:buNone/>
            </a:pPr>
            <a:endParaRPr sz="1100">
              <a:solidFill>
                <a:schemeClr val="dk1"/>
              </a:solidFill>
              <a:latin typeface="Bree Serif"/>
              <a:ea typeface="Bree Serif"/>
              <a:cs typeface="Bree Serif"/>
              <a:sym typeface="Bree Serif"/>
            </a:endParaRPr>
          </a:p>
          <a:p>
            <a:pPr marL="0" marR="101775" lvl="0" indent="0" algn="just" rtl="0">
              <a:lnSpc>
                <a:spcPct val="150000"/>
              </a:lnSpc>
              <a:spcBef>
                <a:spcPts val="0"/>
              </a:spcBef>
              <a:spcAft>
                <a:spcPts val="0"/>
              </a:spcAft>
              <a:buNone/>
            </a:pPr>
            <a:endParaRPr sz="1100">
              <a:solidFill>
                <a:schemeClr val="dk1"/>
              </a:solidFill>
              <a:latin typeface="Bree Serif"/>
              <a:ea typeface="Bree Serif"/>
              <a:cs typeface="Bree Serif"/>
              <a:sym typeface="Bree Serif"/>
            </a:endParaRPr>
          </a:p>
          <a:p>
            <a:pPr marL="0" marR="101775" lvl="0" indent="0" algn="just" rtl="0">
              <a:lnSpc>
                <a:spcPct val="150000"/>
              </a:lnSpc>
              <a:spcBef>
                <a:spcPts val="0"/>
              </a:spcBef>
              <a:spcAft>
                <a:spcPts val="0"/>
              </a:spcAft>
              <a:buNone/>
            </a:pPr>
            <a:endParaRPr sz="1100">
              <a:solidFill>
                <a:schemeClr val="dk1"/>
              </a:solidFill>
              <a:latin typeface="Bree Serif"/>
              <a:ea typeface="Bree Serif"/>
              <a:cs typeface="Bree Serif"/>
              <a:sym typeface="Bree Serif"/>
            </a:endParaRPr>
          </a:p>
          <a:p>
            <a:pPr marL="0" marR="101775" lvl="0" indent="0" algn="just" rtl="0">
              <a:lnSpc>
                <a:spcPct val="150000"/>
              </a:lnSpc>
              <a:spcBef>
                <a:spcPts val="0"/>
              </a:spcBef>
              <a:spcAft>
                <a:spcPts val="0"/>
              </a:spcAft>
              <a:buNone/>
            </a:pPr>
            <a:endParaRPr sz="1100">
              <a:solidFill>
                <a:schemeClr val="dk1"/>
              </a:solidFill>
              <a:latin typeface="Bree Serif"/>
              <a:ea typeface="Bree Serif"/>
              <a:cs typeface="Bree Serif"/>
              <a:sym typeface="Bree Serif"/>
            </a:endParaRPr>
          </a:p>
          <a:p>
            <a:pPr marL="0" marR="101775" lvl="0" indent="0" algn="just" rtl="0">
              <a:lnSpc>
                <a:spcPct val="150000"/>
              </a:lnSpc>
              <a:spcBef>
                <a:spcPts val="0"/>
              </a:spcBef>
              <a:spcAft>
                <a:spcPts val="0"/>
              </a:spcAft>
              <a:buNone/>
            </a:pPr>
            <a:endParaRPr sz="1100">
              <a:solidFill>
                <a:schemeClr val="dk1"/>
              </a:solidFill>
              <a:latin typeface="Bree Serif"/>
              <a:ea typeface="Bree Serif"/>
              <a:cs typeface="Bree Serif"/>
              <a:sym typeface="Bree Serif"/>
            </a:endParaRPr>
          </a:p>
          <a:p>
            <a:pPr marL="0" marR="101775" lvl="0" indent="0" algn="just" rtl="0">
              <a:lnSpc>
                <a:spcPct val="150000"/>
              </a:lnSpc>
              <a:spcBef>
                <a:spcPts val="0"/>
              </a:spcBef>
              <a:spcAft>
                <a:spcPts val="0"/>
              </a:spcAft>
              <a:buNone/>
            </a:pPr>
            <a:endParaRPr sz="1100">
              <a:solidFill>
                <a:schemeClr val="dk1"/>
              </a:solidFill>
              <a:latin typeface="Bree Serif"/>
              <a:ea typeface="Bree Serif"/>
              <a:cs typeface="Bree Serif"/>
              <a:sym typeface="Bree Serif"/>
            </a:endParaRPr>
          </a:p>
          <a:p>
            <a:pPr marL="0" marR="101775" lvl="0" indent="0" algn="just" rtl="0">
              <a:lnSpc>
                <a:spcPct val="150000"/>
              </a:lnSpc>
              <a:spcBef>
                <a:spcPts val="0"/>
              </a:spcBef>
              <a:spcAft>
                <a:spcPts val="0"/>
              </a:spcAft>
              <a:buNone/>
            </a:pPr>
            <a:endParaRPr sz="1100">
              <a:solidFill>
                <a:schemeClr val="dk1"/>
              </a:solidFill>
              <a:latin typeface="Bree Serif"/>
              <a:ea typeface="Bree Serif"/>
              <a:cs typeface="Bree Serif"/>
              <a:sym typeface="Bree Serif"/>
            </a:endParaRPr>
          </a:p>
          <a:p>
            <a:pPr marL="0" marR="101775" lvl="0" indent="0" algn="just" rtl="0">
              <a:lnSpc>
                <a:spcPct val="150000"/>
              </a:lnSpc>
              <a:spcBef>
                <a:spcPts val="0"/>
              </a:spcBef>
              <a:spcAft>
                <a:spcPts val="0"/>
              </a:spcAft>
              <a:buNone/>
            </a:pPr>
            <a:endParaRPr sz="1100">
              <a:solidFill>
                <a:schemeClr val="dk1"/>
              </a:solidFill>
              <a:latin typeface="Bree Serif"/>
              <a:ea typeface="Bree Serif"/>
              <a:cs typeface="Bree Serif"/>
              <a:sym typeface="Bree Serif"/>
            </a:endParaRPr>
          </a:p>
          <a:p>
            <a:pPr marL="0" marR="101775" lvl="0" indent="0" algn="just" rtl="0">
              <a:lnSpc>
                <a:spcPct val="150000"/>
              </a:lnSpc>
              <a:spcBef>
                <a:spcPts val="0"/>
              </a:spcBef>
              <a:spcAft>
                <a:spcPts val="0"/>
              </a:spcAft>
              <a:buNone/>
            </a:pPr>
            <a:endParaRPr sz="1100">
              <a:solidFill>
                <a:schemeClr val="dk1"/>
              </a:solidFill>
              <a:latin typeface="Bree Serif"/>
              <a:ea typeface="Bree Serif"/>
              <a:cs typeface="Bree Serif"/>
              <a:sym typeface="Bree Serif"/>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201900" y="0"/>
            <a:ext cx="8740200" cy="572700"/>
          </a:xfrm>
          <a:prstGeom prst="rect">
            <a:avLst/>
          </a:prstGeom>
        </p:spPr>
        <p:txBody>
          <a:bodyPr spcFirstLastPara="1" wrap="square" lIns="91425" tIns="91425" rIns="91425" bIns="91425" anchor="t" anchorCtr="0">
            <a:noAutofit/>
          </a:bodyPr>
          <a:lstStyle/>
          <a:p>
            <a:pPr marL="0" marR="101775" lvl="0" indent="0" algn="ctr" rtl="0">
              <a:lnSpc>
                <a:spcPct val="150000"/>
              </a:lnSpc>
              <a:spcBef>
                <a:spcPts val="0"/>
              </a:spcBef>
              <a:spcAft>
                <a:spcPts val="0"/>
              </a:spcAft>
              <a:buClr>
                <a:schemeClr val="dk1"/>
              </a:buClr>
              <a:buSzPts val="1100"/>
              <a:buFont typeface="Arial"/>
              <a:buNone/>
            </a:pPr>
            <a:r>
              <a:rPr lang="pt-BR" sz="1300" b="1"/>
              <a:t>Resolução n° 203, de 09 de julho de 2018</a:t>
            </a:r>
            <a:endParaRPr sz="1300" b="1"/>
          </a:p>
          <a:p>
            <a:pPr marL="0" marR="101775" lvl="0" indent="0" algn="just" rtl="0">
              <a:lnSpc>
                <a:spcPct val="150000"/>
              </a:lnSpc>
              <a:spcBef>
                <a:spcPts val="0"/>
              </a:spcBef>
              <a:spcAft>
                <a:spcPts val="0"/>
              </a:spcAft>
              <a:buClr>
                <a:schemeClr val="dk1"/>
              </a:buClr>
              <a:buSzPts val="1100"/>
              <a:buFont typeface="Arial"/>
              <a:buNone/>
            </a:pPr>
            <a:endParaRPr sz="1100"/>
          </a:p>
          <a:p>
            <a:pPr marL="0" marR="101775" lvl="0" indent="0" algn="l" rtl="0">
              <a:lnSpc>
                <a:spcPct val="150000"/>
              </a:lnSpc>
              <a:spcBef>
                <a:spcPts val="0"/>
              </a:spcBef>
              <a:spcAft>
                <a:spcPts val="0"/>
              </a:spcAft>
              <a:buClr>
                <a:schemeClr val="dk1"/>
              </a:buClr>
              <a:buSzPts val="1100"/>
              <a:buFont typeface="Arial"/>
              <a:buNone/>
            </a:pPr>
            <a:endParaRPr sz="1800" b="1">
              <a:solidFill>
                <a:srgbClr val="123141"/>
              </a:solidFill>
              <a:latin typeface="Bree Serif"/>
              <a:ea typeface="Bree Serif"/>
              <a:cs typeface="Bree Serif"/>
              <a:sym typeface="Bree Serif"/>
            </a:endParaRPr>
          </a:p>
          <a:p>
            <a:pPr marL="0" lvl="0" indent="0" algn="l" rtl="0">
              <a:spcBef>
                <a:spcPts val="0"/>
              </a:spcBef>
              <a:spcAft>
                <a:spcPts val="0"/>
              </a:spcAft>
              <a:buNone/>
            </a:pPr>
            <a:endParaRPr/>
          </a:p>
        </p:txBody>
      </p:sp>
      <p:pic>
        <p:nvPicPr>
          <p:cNvPr id="79" name="Google Shape;79;p16"/>
          <p:cNvPicPr preferRelativeResize="0"/>
          <p:nvPr/>
        </p:nvPicPr>
        <p:blipFill rotWithShape="1">
          <a:blip r:embed="rId3">
            <a:alphaModFix/>
          </a:blip>
          <a:srcRect l="338" t="-8484" b="12395"/>
          <a:stretch/>
        </p:blipFill>
        <p:spPr>
          <a:xfrm>
            <a:off x="0" y="0"/>
            <a:ext cx="9144003" cy="5143499"/>
          </a:xfrm>
          <a:prstGeom prst="rect">
            <a:avLst/>
          </a:prstGeom>
          <a:noFill/>
          <a:ln>
            <a:noFill/>
          </a:ln>
        </p:spPr>
      </p:pic>
      <p:sp>
        <p:nvSpPr>
          <p:cNvPr id="80" name="Google Shape;80;p16"/>
          <p:cNvSpPr txBox="1"/>
          <p:nvPr/>
        </p:nvSpPr>
        <p:spPr>
          <a:xfrm>
            <a:off x="403800" y="434550"/>
            <a:ext cx="8740200" cy="4556100"/>
          </a:xfrm>
          <a:prstGeom prst="rect">
            <a:avLst/>
          </a:prstGeom>
          <a:noFill/>
          <a:ln>
            <a:noFill/>
          </a:ln>
        </p:spPr>
        <p:txBody>
          <a:bodyPr spcFirstLastPara="1" wrap="square" lIns="91425" tIns="91425" rIns="91425" bIns="91425" anchor="t" anchorCtr="0">
            <a:spAutoFit/>
          </a:bodyPr>
          <a:lstStyle/>
          <a:p>
            <a:pPr marL="0" marR="101775" lvl="0" indent="0" algn="just" rtl="0">
              <a:lnSpc>
                <a:spcPct val="150000"/>
              </a:lnSpc>
              <a:spcBef>
                <a:spcPts val="0"/>
              </a:spcBef>
              <a:spcAft>
                <a:spcPts val="0"/>
              </a:spcAft>
              <a:buClr>
                <a:schemeClr val="dk1"/>
              </a:buClr>
              <a:buSzPts val="1100"/>
              <a:buFont typeface="Arial"/>
              <a:buNone/>
            </a:pPr>
            <a:r>
              <a:rPr lang="pt-BR" sz="800">
                <a:solidFill>
                  <a:schemeClr val="dk1"/>
                </a:solidFill>
                <a:latin typeface="Bree Serif"/>
                <a:ea typeface="Bree Serif"/>
                <a:cs typeface="Bree Serif"/>
                <a:sym typeface="Bree Serif"/>
              </a:rPr>
              <a:t>Art.2º. A Coordenadoria Estadual da Mulher em Situação de Violência Doméstica e Familiar terá por atribuição, dentre outras:</a:t>
            </a:r>
            <a:endParaRPr sz="800">
              <a:solidFill>
                <a:schemeClr val="dk1"/>
              </a:solidFill>
              <a:latin typeface="Bree Serif"/>
              <a:ea typeface="Bree Serif"/>
              <a:cs typeface="Bree Serif"/>
              <a:sym typeface="Bree Serif"/>
            </a:endParaRPr>
          </a:p>
          <a:p>
            <a:pPr marL="0" marR="101775" lvl="0" indent="0" algn="just" rtl="0">
              <a:lnSpc>
                <a:spcPct val="150000"/>
              </a:lnSpc>
              <a:spcBef>
                <a:spcPts val="0"/>
              </a:spcBef>
              <a:spcAft>
                <a:spcPts val="0"/>
              </a:spcAft>
              <a:buClr>
                <a:schemeClr val="dk1"/>
              </a:buClr>
              <a:buSzPts val="1100"/>
              <a:buFont typeface="Arial"/>
              <a:buNone/>
            </a:pPr>
            <a:r>
              <a:rPr lang="pt-BR" sz="800">
                <a:solidFill>
                  <a:schemeClr val="dk1"/>
                </a:solidFill>
                <a:latin typeface="Bree Serif"/>
                <a:ea typeface="Bree Serif"/>
                <a:cs typeface="Bree Serif"/>
                <a:sym typeface="Bree Serif"/>
              </a:rPr>
              <a:t>I - contribuir para o aprimoramento da estrutura e das políticas do Poder Judiciário na área do combate e da prevenção à violência contra as mulheres;</a:t>
            </a:r>
            <a:endParaRPr sz="800">
              <a:solidFill>
                <a:schemeClr val="dk1"/>
              </a:solidFill>
              <a:latin typeface="Bree Serif"/>
              <a:ea typeface="Bree Serif"/>
              <a:cs typeface="Bree Serif"/>
              <a:sym typeface="Bree Serif"/>
            </a:endParaRPr>
          </a:p>
          <a:p>
            <a:pPr marL="0" marR="101775" lvl="0" indent="0" algn="just" rtl="0">
              <a:lnSpc>
                <a:spcPct val="150000"/>
              </a:lnSpc>
              <a:spcBef>
                <a:spcPts val="0"/>
              </a:spcBef>
              <a:spcAft>
                <a:spcPts val="0"/>
              </a:spcAft>
              <a:buClr>
                <a:schemeClr val="dk1"/>
              </a:buClr>
              <a:buSzPts val="1100"/>
              <a:buFont typeface="Arial"/>
              <a:buNone/>
            </a:pPr>
            <a:r>
              <a:rPr lang="pt-BR" sz="800">
                <a:solidFill>
                  <a:schemeClr val="dk1"/>
                </a:solidFill>
                <a:latin typeface="Bree Serif"/>
                <a:ea typeface="Bree Serif"/>
                <a:cs typeface="Bree Serif"/>
                <a:sym typeface="Bree Serif"/>
              </a:rPr>
              <a:t>II - organizar e coordenar a realização das semanas de esforço concentrado de julgamento dos processos no Programa Nacional "Justiça pela Paz em Casa" e garantir apoio material e humano aos juízes competentes para o julgamento dos processos relativos ao tema, aos servidores e às equipes multidisciplinares para a execução das ações do programa;</a:t>
            </a:r>
            <a:endParaRPr sz="800">
              <a:solidFill>
                <a:schemeClr val="dk1"/>
              </a:solidFill>
              <a:latin typeface="Bree Serif"/>
              <a:ea typeface="Bree Serif"/>
              <a:cs typeface="Bree Serif"/>
              <a:sym typeface="Bree Serif"/>
            </a:endParaRPr>
          </a:p>
          <a:p>
            <a:pPr marL="0" marR="101775" lvl="0" indent="0" algn="just" rtl="0">
              <a:lnSpc>
                <a:spcPct val="150000"/>
              </a:lnSpc>
              <a:spcBef>
                <a:spcPts val="0"/>
              </a:spcBef>
              <a:spcAft>
                <a:spcPts val="0"/>
              </a:spcAft>
              <a:buClr>
                <a:schemeClr val="dk1"/>
              </a:buClr>
              <a:buSzPts val="1100"/>
              <a:buFont typeface="Arial"/>
              <a:buNone/>
            </a:pPr>
            <a:r>
              <a:rPr lang="pt-BR" sz="800">
                <a:solidFill>
                  <a:schemeClr val="dk1"/>
                </a:solidFill>
                <a:latin typeface="Bree Serif"/>
                <a:ea typeface="Bree Serif"/>
                <a:cs typeface="Bree Serif"/>
                <a:sym typeface="Bree Serif"/>
              </a:rPr>
              <a:t>III - encaminhar ao Conselho Nacional de Justiça relatório de ações e dados referentes às semanas do Programa Nacional "Justiça pela Paz em Casa" até uma semana após o encerramento de cada etapa;</a:t>
            </a:r>
            <a:endParaRPr sz="800">
              <a:solidFill>
                <a:schemeClr val="dk1"/>
              </a:solidFill>
              <a:latin typeface="Bree Serif"/>
              <a:ea typeface="Bree Serif"/>
              <a:cs typeface="Bree Serif"/>
              <a:sym typeface="Bree Serif"/>
            </a:endParaRPr>
          </a:p>
          <a:p>
            <a:pPr marL="0" marR="101775" lvl="0" indent="0" algn="just" rtl="0">
              <a:lnSpc>
                <a:spcPct val="150000"/>
              </a:lnSpc>
              <a:spcBef>
                <a:spcPts val="0"/>
              </a:spcBef>
              <a:spcAft>
                <a:spcPts val="0"/>
              </a:spcAft>
              <a:buClr>
                <a:schemeClr val="dk1"/>
              </a:buClr>
              <a:buSzPts val="1100"/>
              <a:buFont typeface="Arial"/>
              <a:buNone/>
            </a:pPr>
            <a:r>
              <a:rPr lang="pt-BR" sz="800">
                <a:solidFill>
                  <a:schemeClr val="dk1"/>
                </a:solidFill>
                <a:latin typeface="Bree Serif"/>
                <a:ea typeface="Bree Serif"/>
                <a:cs typeface="Bree Serif"/>
                <a:sym typeface="Bree Serif"/>
              </a:rPr>
              <a:t>IV - apoiar os juízes, os servidores e as equipes multidisciplinares para a melhoria da prestação jurisdicional;</a:t>
            </a:r>
            <a:endParaRPr sz="800">
              <a:solidFill>
                <a:schemeClr val="dk1"/>
              </a:solidFill>
              <a:latin typeface="Bree Serif"/>
              <a:ea typeface="Bree Serif"/>
              <a:cs typeface="Bree Serif"/>
              <a:sym typeface="Bree Serif"/>
            </a:endParaRPr>
          </a:p>
          <a:p>
            <a:pPr marL="0" marR="101775" lvl="0" indent="0" algn="just" rtl="0">
              <a:lnSpc>
                <a:spcPct val="150000"/>
              </a:lnSpc>
              <a:spcBef>
                <a:spcPts val="0"/>
              </a:spcBef>
              <a:spcAft>
                <a:spcPts val="0"/>
              </a:spcAft>
              <a:buClr>
                <a:schemeClr val="dk1"/>
              </a:buClr>
              <a:buSzPts val="1100"/>
              <a:buFont typeface="Arial"/>
              <a:buNone/>
            </a:pPr>
            <a:r>
              <a:rPr lang="pt-BR" sz="800">
                <a:solidFill>
                  <a:schemeClr val="dk1"/>
                </a:solidFill>
                <a:latin typeface="Bree Serif"/>
                <a:ea typeface="Bree Serif"/>
                <a:cs typeface="Bree Serif"/>
                <a:sym typeface="Bree Serif"/>
              </a:rPr>
              <a:t>V - promover articulação interna e externa do Poder Judiciário com outros órgãos governamentais e não-governamentais para a concretização dos programas de combate à violência doméstica;</a:t>
            </a:r>
            <a:endParaRPr sz="800">
              <a:solidFill>
                <a:schemeClr val="dk1"/>
              </a:solidFill>
              <a:latin typeface="Bree Serif"/>
              <a:ea typeface="Bree Serif"/>
              <a:cs typeface="Bree Serif"/>
              <a:sym typeface="Bree Serif"/>
            </a:endParaRPr>
          </a:p>
          <a:p>
            <a:pPr marL="0" marR="101775" lvl="0" indent="0" algn="just" rtl="0">
              <a:lnSpc>
                <a:spcPct val="150000"/>
              </a:lnSpc>
              <a:spcBef>
                <a:spcPts val="0"/>
              </a:spcBef>
              <a:spcAft>
                <a:spcPts val="0"/>
              </a:spcAft>
              <a:buClr>
                <a:schemeClr val="dk1"/>
              </a:buClr>
              <a:buSzPts val="1100"/>
              <a:buFont typeface="Arial"/>
              <a:buNone/>
            </a:pPr>
            <a:r>
              <a:rPr lang="pt-BR" sz="800">
                <a:solidFill>
                  <a:schemeClr val="dk1"/>
                </a:solidFill>
                <a:latin typeface="Bree Serif"/>
                <a:ea typeface="Bree Serif"/>
                <a:cs typeface="Bree Serif"/>
                <a:sym typeface="Bree Serif"/>
              </a:rPr>
              <a:t>VI - colaborar para a formação inicial, continuada e especializada de juízes, servidores e colaboradores, na área do combate e prevenção à violência contra a mulher;</a:t>
            </a:r>
            <a:endParaRPr sz="800">
              <a:solidFill>
                <a:schemeClr val="dk1"/>
              </a:solidFill>
              <a:latin typeface="Bree Serif"/>
              <a:ea typeface="Bree Serif"/>
              <a:cs typeface="Bree Serif"/>
              <a:sym typeface="Bree Serif"/>
            </a:endParaRPr>
          </a:p>
          <a:p>
            <a:pPr marL="0" marR="101775" lvl="0" indent="0" algn="just" rtl="0">
              <a:lnSpc>
                <a:spcPct val="150000"/>
              </a:lnSpc>
              <a:spcBef>
                <a:spcPts val="0"/>
              </a:spcBef>
              <a:spcAft>
                <a:spcPts val="0"/>
              </a:spcAft>
              <a:buClr>
                <a:schemeClr val="dk1"/>
              </a:buClr>
              <a:buSzPts val="1100"/>
              <a:buFont typeface="Arial"/>
              <a:buNone/>
            </a:pPr>
            <a:r>
              <a:rPr lang="pt-BR" sz="800">
                <a:solidFill>
                  <a:schemeClr val="dk1"/>
                </a:solidFill>
                <a:latin typeface="Bree Serif"/>
                <a:ea typeface="Bree Serif"/>
                <a:cs typeface="Bree Serif"/>
                <a:sym typeface="Bree Serif"/>
              </a:rPr>
              <a:t>VII - recepcionar dados, sugestões e reclamações referentes aos serviços de atendimento à mulher em situação de violência, promovendo os encaminhamentos e divulgações pertinentes;</a:t>
            </a:r>
            <a:endParaRPr sz="800">
              <a:solidFill>
                <a:schemeClr val="dk1"/>
              </a:solidFill>
              <a:latin typeface="Bree Serif"/>
              <a:ea typeface="Bree Serif"/>
              <a:cs typeface="Bree Serif"/>
              <a:sym typeface="Bree Serif"/>
            </a:endParaRPr>
          </a:p>
          <a:p>
            <a:pPr marL="0" marR="101775" lvl="0" indent="0" algn="just" rtl="0">
              <a:lnSpc>
                <a:spcPct val="150000"/>
              </a:lnSpc>
              <a:spcBef>
                <a:spcPts val="0"/>
              </a:spcBef>
              <a:spcAft>
                <a:spcPts val="0"/>
              </a:spcAft>
              <a:buClr>
                <a:schemeClr val="dk1"/>
              </a:buClr>
              <a:buSzPts val="1100"/>
              <a:buFont typeface="Arial"/>
              <a:buNone/>
            </a:pPr>
            <a:r>
              <a:rPr lang="pt-BR" sz="800">
                <a:solidFill>
                  <a:schemeClr val="dk1"/>
                </a:solidFill>
                <a:latin typeface="Bree Serif"/>
                <a:ea typeface="Bree Serif"/>
                <a:cs typeface="Bree Serif"/>
                <a:sym typeface="Bree Serif"/>
              </a:rPr>
              <a:t>VIII - entregar ao Conselho Nacional de Justiça os dados referentes aos procedimentos que envolverem violência contra a mulher, de acordo com a parametrização das informações com as Tabelas Unificadas do Poder Judiciário, propondo mudanças e adaptações necessárias aos sistemas de controle e informação processuais existentes;</a:t>
            </a:r>
            <a:endParaRPr sz="800">
              <a:solidFill>
                <a:schemeClr val="dk1"/>
              </a:solidFill>
              <a:latin typeface="Bree Serif"/>
              <a:ea typeface="Bree Serif"/>
              <a:cs typeface="Bree Serif"/>
              <a:sym typeface="Bree Serif"/>
            </a:endParaRPr>
          </a:p>
          <a:p>
            <a:pPr marL="0" marR="101775" lvl="0" indent="0" algn="just" rtl="0">
              <a:lnSpc>
                <a:spcPct val="150000"/>
              </a:lnSpc>
              <a:spcBef>
                <a:spcPts val="0"/>
              </a:spcBef>
              <a:spcAft>
                <a:spcPts val="0"/>
              </a:spcAft>
              <a:buClr>
                <a:schemeClr val="dk1"/>
              </a:buClr>
              <a:buSzPts val="1100"/>
              <a:buFont typeface="Arial"/>
              <a:buNone/>
            </a:pPr>
            <a:r>
              <a:rPr lang="pt-BR" sz="800">
                <a:solidFill>
                  <a:schemeClr val="dk1"/>
                </a:solidFill>
                <a:latin typeface="Bree Serif"/>
                <a:ea typeface="Bree Serif"/>
                <a:cs typeface="Bree Serif"/>
                <a:sym typeface="Bree Serif"/>
              </a:rPr>
              <a:t>IX - manter atualizado o cadastro dos juízes titulares das Varas e dos Juizados de Violência Doméstica e Familiar contra a mulher, incluídos os especializados e os que dispõem de competência cumulativa;</a:t>
            </a:r>
            <a:endParaRPr sz="800">
              <a:solidFill>
                <a:schemeClr val="dk1"/>
              </a:solidFill>
              <a:latin typeface="Bree Serif"/>
              <a:ea typeface="Bree Serif"/>
              <a:cs typeface="Bree Serif"/>
              <a:sym typeface="Bree Serif"/>
            </a:endParaRPr>
          </a:p>
          <a:p>
            <a:pPr marL="0" marR="101775" lvl="0" indent="0" algn="just" rtl="0">
              <a:lnSpc>
                <a:spcPct val="150000"/>
              </a:lnSpc>
              <a:spcBef>
                <a:spcPts val="0"/>
              </a:spcBef>
              <a:spcAft>
                <a:spcPts val="0"/>
              </a:spcAft>
              <a:buClr>
                <a:schemeClr val="dk1"/>
              </a:buClr>
              <a:buSzPts val="1100"/>
              <a:buFont typeface="Arial"/>
              <a:buNone/>
            </a:pPr>
            <a:r>
              <a:rPr lang="pt-BR" sz="800">
                <a:solidFill>
                  <a:schemeClr val="dk1"/>
                </a:solidFill>
                <a:latin typeface="Bree Serif"/>
                <a:ea typeface="Bree Serif"/>
                <a:cs typeface="Bree Serif"/>
                <a:sym typeface="Bree Serif"/>
              </a:rPr>
              <a:t>X - apoiar a realização da Jornada Lei Maria da Penha e o Fórum Nacional de Juízes de Violência Doméstica;</a:t>
            </a:r>
            <a:endParaRPr sz="800">
              <a:solidFill>
                <a:schemeClr val="dk1"/>
              </a:solidFill>
              <a:latin typeface="Bree Serif"/>
              <a:ea typeface="Bree Serif"/>
              <a:cs typeface="Bree Serif"/>
              <a:sym typeface="Bree Serif"/>
            </a:endParaRPr>
          </a:p>
          <a:p>
            <a:pPr marL="0" marR="101775" lvl="0" indent="0" algn="just" rtl="0">
              <a:lnSpc>
                <a:spcPct val="150000"/>
              </a:lnSpc>
              <a:spcBef>
                <a:spcPts val="0"/>
              </a:spcBef>
              <a:spcAft>
                <a:spcPts val="0"/>
              </a:spcAft>
              <a:buClr>
                <a:schemeClr val="dk1"/>
              </a:buClr>
              <a:buSzPts val="1100"/>
              <a:buFont typeface="Arial"/>
              <a:buNone/>
            </a:pPr>
            <a:r>
              <a:rPr lang="pt-BR" sz="800">
                <a:solidFill>
                  <a:schemeClr val="dk1"/>
                </a:solidFill>
                <a:latin typeface="Bree Serif"/>
                <a:ea typeface="Bree Serif"/>
                <a:cs typeface="Bree Serif"/>
                <a:sym typeface="Bree Serif"/>
              </a:rPr>
              <a:t>XI - identificar e disseminar boas práticas para as unidades que atuam na temática da violência contra a mulher.</a:t>
            </a:r>
            <a:endParaRPr sz="800">
              <a:solidFill>
                <a:schemeClr val="dk1"/>
              </a:solidFill>
              <a:latin typeface="Bree Serif"/>
              <a:ea typeface="Bree Serif"/>
              <a:cs typeface="Bree Serif"/>
              <a:sym typeface="Bree Serif"/>
            </a:endParaRPr>
          </a:p>
          <a:p>
            <a:pPr marL="0" marR="101775" lvl="0" indent="0" algn="just" rtl="0">
              <a:lnSpc>
                <a:spcPct val="150000"/>
              </a:lnSpc>
              <a:spcBef>
                <a:spcPts val="0"/>
              </a:spcBef>
              <a:spcAft>
                <a:spcPts val="0"/>
              </a:spcAft>
              <a:buClr>
                <a:schemeClr val="dk1"/>
              </a:buClr>
              <a:buSzPts val="1100"/>
              <a:buFont typeface="Arial"/>
              <a:buNone/>
            </a:pPr>
            <a:r>
              <a:rPr lang="pt-BR" sz="800">
                <a:solidFill>
                  <a:schemeClr val="dk1"/>
                </a:solidFill>
                <a:latin typeface="Bree Serif"/>
                <a:ea typeface="Bree Serif"/>
                <a:cs typeface="Bree Serif"/>
                <a:sym typeface="Bree Serif"/>
              </a:rPr>
              <a:t>XII - atuar sob as diretrizes do Conselho Nacional de Justiça em sua coordenação de políticas públicas a respeito da violência doméstica e familiar contra a mulher;</a:t>
            </a:r>
            <a:endParaRPr sz="800">
              <a:solidFill>
                <a:schemeClr val="dk1"/>
              </a:solidFill>
              <a:latin typeface="Bree Serif"/>
              <a:ea typeface="Bree Serif"/>
              <a:cs typeface="Bree Serif"/>
              <a:sym typeface="Bree Serif"/>
            </a:endParaRPr>
          </a:p>
          <a:p>
            <a:pPr marL="0" marR="101775" lvl="0" indent="0" algn="just" rtl="0">
              <a:lnSpc>
                <a:spcPct val="150000"/>
              </a:lnSpc>
              <a:spcBef>
                <a:spcPts val="0"/>
              </a:spcBef>
              <a:spcAft>
                <a:spcPts val="0"/>
              </a:spcAft>
              <a:buClr>
                <a:schemeClr val="dk1"/>
              </a:buClr>
              <a:buSzPts val="1100"/>
              <a:buFont typeface="Arial"/>
              <a:buNone/>
            </a:pPr>
            <a:r>
              <a:rPr lang="pt-BR" sz="800">
                <a:solidFill>
                  <a:schemeClr val="dk1"/>
                </a:solidFill>
                <a:latin typeface="Bree Serif"/>
                <a:ea typeface="Bree Serif"/>
                <a:cs typeface="Bree Serif"/>
                <a:sym typeface="Bree Serif"/>
              </a:rPr>
              <a:t>XIII - outras atribuições fixadas por decreto do Presidente do Tribunal de Justiça.</a:t>
            </a:r>
            <a:endParaRPr sz="800">
              <a:solidFill>
                <a:schemeClr val="dk1"/>
              </a:solidFill>
              <a:latin typeface="Bree Serif"/>
              <a:ea typeface="Bree Serif"/>
              <a:cs typeface="Bree Serif"/>
              <a:sym typeface="Bree Serif"/>
            </a:endParaRPr>
          </a:p>
          <a:p>
            <a:pPr marL="0" marR="101775" lvl="0" indent="0" algn="just" rtl="0">
              <a:lnSpc>
                <a:spcPct val="150000"/>
              </a:lnSpc>
              <a:spcBef>
                <a:spcPts val="0"/>
              </a:spcBef>
              <a:spcAft>
                <a:spcPts val="0"/>
              </a:spcAft>
              <a:buClr>
                <a:schemeClr val="dk1"/>
              </a:buClr>
              <a:buSzPts val="1100"/>
              <a:buFont typeface="Arial"/>
              <a:buNone/>
            </a:pPr>
            <a:r>
              <a:rPr lang="pt-BR" sz="800" b="1">
                <a:solidFill>
                  <a:schemeClr val="dk1"/>
                </a:solidFill>
                <a:latin typeface="Bree Serif"/>
                <a:ea typeface="Bree Serif"/>
                <a:cs typeface="Bree Serif"/>
                <a:sym typeface="Bree Serif"/>
              </a:rPr>
              <a:t>Art. 3º A Coordenadoria Estadual da Mulher em Situação de Violência Doméstica e Familiar será composta por, no mínimo, 3 (três) juízes com competência jurisdicional na área de violência contra a mulher e poderá contar com 1 (um) Juiz Auxiliar da Presidência e com 1 (um) Juiz Auxiliar da Corregedoria-Geral da Justiça.</a:t>
            </a:r>
            <a:endParaRPr sz="800" b="1">
              <a:solidFill>
                <a:schemeClr val="dk1"/>
              </a:solidFill>
              <a:latin typeface="Bree Serif"/>
              <a:ea typeface="Bree Serif"/>
              <a:cs typeface="Bree Serif"/>
              <a:sym typeface="Bree Serif"/>
            </a:endParaRPr>
          </a:p>
          <a:p>
            <a:pPr marL="0" marR="101775" lvl="0" indent="0" algn="just" rtl="0">
              <a:lnSpc>
                <a:spcPct val="150000"/>
              </a:lnSpc>
              <a:spcBef>
                <a:spcPts val="0"/>
              </a:spcBef>
              <a:spcAft>
                <a:spcPts val="0"/>
              </a:spcAft>
              <a:buClr>
                <a:schemeClr val="dk1"/>
              </a:buClr>
              <a:buSzPts val="1100"/>
              <a:buFont typeface="Arial"/>
              <a:buNone/>
            </a:pPr>
            <a:r>
              <a:rPr lang="pt-BR" sz="800">
                <a:solidFill>
                  <a:schemeClr val="dk1"/>
                </a:solidFill>
                <a:latin typeface="Bree Serif"/>
                <a:ea typeface="Bree Serif"/>
                <a:cs typeface="Bree Serif"/>
                <a:sym typeface="Bree Serif"/>
              </a:rPr>
              <a:t>§1º. A Coordenadoria Estadual da Mulher em Situação de Violência Doméstica e Familiar poderá atuar com a colaboração ou a assessoria de outros juízes.</a:t>
            </a:r>
            <a:endParaRPr sz="800">
              <a:solidFill>
                <a:schemeClr val="dk1"/>
              </a:solidFill>
              <a:latin typeface="Bree Serif"/>
              <a:ea typeface="Bree Serif"/>
              <a:cs typeface="Bree Serif"/>
              <a:sym typeface="Bree Serif"/>
            </a:endParaRPr>
          </a:p>
          <a:p>
            <a:pPr marL="0" marR="101775" lvl="0" indent="0" algn="just" rtl="0">
              <a:lnSpc>
                <a:spcPct val="150000"/>
              </a:lnSpc>
              <a:spcBef>
                <a:spcPts val="0"/>
              </a:spcBef>
              <a:spcAft>
                <a:spcPts val="0"/>
              </a:spcAft>
              <a:buClr>
                <a:schemeClr val="dk1"/>
              </a:buClr>
              <a:buSzPts val="1100"/>
              <a:buFont typeface="Arial"/>
              <a:buNone/>
            </a:pPr>
            <a:r>
              <a:rPr lang="pt-BR" sz="800">
                <a:solidFill>
                  <a:schemeClr val="dk1"/>
                </a:solidFill>
                <a:latin typeface="Bree Serif"/>
                <a:ea typeface="Bree Serif"/>
                <a:cs typeface="Bree Serif"/>
                <a:sym typeface="Bree Serif"/>
              </a:rPr>
              <a:t>§2º. A coordenação caberá a juiz com competência jurisdicional na área da violência doméstica e familiar contra a mulher, podendo ser indicado mais de 1(um) magistrado para a função, observado o critério de alternância de mandato.”</a:t>
            </a:r>
            <a:endParaRPr sz="800">
              <a:solidFill>
                <a:schemeClr val="dk1"/>
              </a:solidFill>
              <a:latin typeface="Bree Serif"/>
              <a:ea typeface="Bree Serif"/>
              <a:cs typeface="Bree Serif"/>
              <a:sym typeface="Bree Serif"/>
            </a:endParaRPr>
          </a:p>
          <a:p>
            <a:pPr marL="0" marR="101775" lvl="0" indent="0" algn="just" rtl="0">
              <a:lnSpc>
                <a:spcPct val="150000"/>
              </a:lnSpc>
              <a:spcBef>
                <a:spcPts val="0"/>
              </a:spcBef>
              <a:spcAft>
                <a:spcPts val="0"/>
              </a:spcAft>
              <a:buClr>
                <a:schemeClr val="dk1"/>
              </a:buClr>
              <a:buSzPts val="1100"/>
              <a:buFont typeface="Arial"/>
              <a:buNone/>
            </a:pPr>
            <a:r>
              <a:rPr lang="pt-BR" sz="800">
                <a:solidFill>
                  <a:schemeClr val="dk1"/>
                </a:solidFill>
                <a:latin typeface="Bree Serif"/>
                <a:ea typeface="Bree Serif"/>
                <a:cs typeface="Bree Serif"/>
                <a:sym typeface="Bree Serif"/>
              </a:rPr>
              <a:t>Art. 2º. A Política Judiciária de Enfrentamento à violência contra a mulher deverá observar as diretrizes traçadas na Portaria nº 15, de 08 de março de 2017, do Conselho Nacional de Justiça.</a:t>
            </a:r>
            <a:endParaRPr sz="800">
              <a:solidFill>
                <a:schemeClr val="dk1"/>
              </a:solidFill>
              <a:latin typeface="Bree Serif"/>
              <a:ea typeface="Bree Serif"/>
              <a:cs typeface="Bree Serif"/>
              <a:sym typeface="Bree Serif"/>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201900" y="0"/>
            <a:ext cx="8740200" cy="572700"/>
          </a:xfrm>
          <a:prstGeom prst="rect">
            <a:avLst/>
          </a:prstGeom>
        </p:spPr>
        <p:txBody>
          <a:bodyPr spcFirstLastPara="1" wrap="square" lIns="91425" tIns="91425" rIns="91425" bIns="91425" anchor="t" anchorCtr="0">
            <a:noAutofit/>
          </a:bodyPr>
          <a:lstStyle/>
          <a:p>
            <a:pPr marL="0" marR="101775" lvl="0" indent="0" algn="ctr" rtl="0">
              <a:lnSpc>
                <a:spcPct val="150000"/>
              </a:lnSpc>
              <a:spcBef>
                <a:spcPts val="0"/>
              </a:spcBef>
              <a:spcAft>
                <a:spcPts val="0"/>
              </a:spcAft>
              <a:buClr>
                <a:schemeClr val="dk1"/>
              </a:buClr>
              <a:buSzPts val="1100"/>
              <a:buFont typeface="Arial"/>
              <a:buNone/>
            </a:pPr>
            <a:r>
              <a:rPr lang="pt-BR" sz="1300" b="1">
                <a:solidFill>
                  <a:srgbClr val="123141"/>
                </a:solidFill>
                <a:latin typeface="Bree Serif"/>
                <a:ea typeface="Bree Serif"/>
                <a:cs typeface="Bree Serif"/>
                <a:sym typeface="Bree Serif"/>
              </a:rPr>
              <a:t>Composição da CEVID</a:t>
            </a:r>
            <a:endParaRPr sz="1300" b="1">
              <a:solidFill>
                <a:srgbClr val="123141"/>
              </a:solidFill>
              <a:latin typeface="Bree Serif"/>
              <a:ea typeface="Bree Serif"/>
              <a:cs typeface="Bree Serif"/>
              <a:sym typeface="Bree Serif"/>
            </a:endParaRPr>
          </a:p>
          <a:p>
            <a:pPr marL="0" marR="101775" lvl="0" indent="0" algn="just" rtl="0">
              <a:lnSpc>
                <a:spcPct val="150000"/>
              </a:lnSpc>
              <a:spcBef>
                <a:spcPts val="0"/>
              </a:spcBef>
              <a:spcAft>
                <a:spcPts val="0"/>
              </a:spcAft>
              <a:buClr>
                <a:schemeClr val="dk1"/>
              </a:buClr>
              <a:buSzPts val="1100"/>
              <a:buFont typeface="Arial"/>
              <a:buNone/>
            </a:pPr>
            <a:endParaRPr sz="1100"/>
          </a:p>
          <a:p>
            <a:pPr marL="0" marR="101775" lvl="0" indent="0" algn="l" rtl="0">
              <a:lnSpc>
                <a:spcPct val="150000"/>
              </a:lnSpc>
              <a:spcBef>
                <a:spcPts val="0"/>
              </a:spcBef>
              <a:spcAft>
                <a:spcPts val="0"/>
              </a:spcAft>
              <a:buClr>
                <a:schemeClr val="dk1"/>
              </a:buClr>
              <a:buSzPts val="1100"/>
              <a:buFont typeface="Arial"/>
              <a:buNone/>
            </a:pPr>
            <a:endParaRPr sz="1800" b="1">
              <a:solidFill>
                <a:srgbClr val="123141"/>
              </a:solidFill>
              <a:latin typeface="Bree Serif"/>
              <a:ea typeface="Bree Serif"/>
              <a:cs typeface="Bree Serif"/>
              <a:sym typeface="Bree Serif"/>
            </a:endParaRPr>
          </a:p>
          <a:p>
            <a:pPr marL="0" lvl="0" indent="0" algn="l" rtl="0">
              <a:spcBef>
                <a:spcPts val="0"/>
              </a:spcBef>
              <a:spcAft>
                <a:spcPts val="0"/>
              </a:spcAft>
              <a:buNone/>
            </a:pPr>
            <a:endParaRPr/>
          </a:p>
        </p:txBody>
      </p:sp>
      <p:pic>
        <p:nvPicPr>
          <p:cNvPr id="86" name="Google Shape;86;p17"/>
          <p:cNvPicPr preferRelativeResize="0"/>
          <p:nvPr/>
        </p:nvPicPr>
        <p:blipFill rotWithShape="1">
          <a:blip r:embed="rId3">
            <a:alphaModFix/>
          </a:blip>
          <a:srcRect l="338" t="-8484" b="12395"/>
          <a:stretch/>
        </p:blipFill>
        <p:spPr>
          <a:xfrm>
            <a:off x="0" y="23425"/>
            <a:ext cx="9144003" cy="4935626"/>
          </a:xfrm>
          <a:prstGeom prst="rect">
            <a:avLst/>
          </a:prstGeom>
          <a:noFill/>
          <a:ln>
            <a:noFill/>
          </a:ln>
        </p:spPr>
      </p:pic>
      <p:sp>
        <p:nvSpPr>
          <p:cNvPr id="87" name="Google Shape;87;p17"/>
          <p:cNvSpPr txBox="1"/>
          <p:nvPr/>
        </p:nvSpPr>
        <p:spPr>
          <a:xfrm>
            <a:off x="403800" y="70950"/>
            <a:ext cx="8740200" cy="323100"/>
          </a:xfrm>
          <a:prstGeom prst="rect">
            <a:avLst/>
          </a:prstGeom>
          <a:noFill/>
          <a:ln>
            <a:noFill/>
          </a:ln>
        </p:spPr>
        <p:txBody>
          <a:bodyPr spcFirstLastPara="1" wrap="square" lIns="91425" tIns="91425" rIns="91425" bIns="91425" anchor="t" anchorCtr="0">
            <a:spAutoFit/>
          </a:bodyPr>
          <a:lstStyle/>
          <a:p>
            <a:pPr marL="0" marR="101775" lvl="0" indent="0" algn="just" rtl="0">
              <a:lnSpc>
                <a:spcPct val="150000"/>
              </a:lnSpc>
              <a:spcBef>
                <a:spcPts val="0"/>
              </a:spcBef>
              <a:spcAft>
                <a:spcPts val="0"/>
              </a:spcAft>
              <a:buClr>
                <a:schemeClr val="dk1"/>
              </a:buClr>
              <a:buSzPts val="1100"/>
              <a:buFont typeface="Arial"/>
              <a:buNone/>
            </a:pPr>
            <a:endParaRPr sz="900">
              <a:solidFill>
                <a:schemeClr val="dk1"/>
              </a:solidFill>
            </a:endParaRPr>
          </a:p>
        </p:txBody>
      </p:sp>
      <p:sp>
        <p:nvSpPr>
          <p:cNvPr id="88" name="Google Shape;88;p17"/>
          <p:cNvSpPr txBox="1"/>
          <p:nvPr/>
        </p:nvSpPr>
        <p:spPr>
          <a:xfrm>
            <a:off x="245800" y="912150"/>
            <a:ext cx="2702700" cy="25653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Clr>
                <a:schemeClr val="dk1"/>
              </a:buClr>
              <a:buSzPts val="1100"/>
              <a:buFont typeface="Arial"/>
              <a:buNone/>
            </a:pPr>
            <a:r>
              <a:rPr lang="pt-BR" sz="800" b="1">
                <a:solidFill>
                  <a:srgbClr val="4BAE9A"/>
                </a:solidFill>
              </a:rPr>
              <a:t>Presidente do TJPR</a:t>
            </a:r>
            <a:endParaRPr sz="800" b="1">
              <a:solidFill>
                <a:srgbClr val="4BAE9A"/>
              </a:solidFill>
            </a:endParaRPr>
          </a:p>
          <a:p>
            <a:pPr marL="0" lvl="0" indent="0" algn="ctr" rtl="0">
              <a:lnSpc>
                <a:spcPct val="100000"/>
              </a:lnSpc>
              <a:spcBef>
                <a:spcPts val="800"/>
              </a:spcBef>
              <a:spcAft>
                <a:spcPts val="0"/>
              </a:spcAft>
              <a:buNone/>
            </a:pPr>
            <a:r>
              <a:rPr lang="pt-BR" sz="800" b="1">
                <a:solidFill>
                  <a:srgbClr val="123141"/>
                </a:solidFill>
              </a:rPr>
              <a:t>Des. José Laurindo de Souza Netto</a:t>
            </a:r>
            <a:endParaRPr sz="800" b="1">
              <a:solidFill>
                <a:srgbClr val="123141"/>
              </a:solidFill>
            </a:endParaRPr>
          </a:p>
          <a:p>
            <a:pPr marL="0" lvl="0" indent="0" algn="ctr" rtl="0">
              <a:lnSpc>
                <a:spcPct val="100000"/>
              </a:lnSpc>
              <a:spcBef>
                <a:spcPts val="800"/>
              </a:spcBef>
              <a:spcAft>
                <a:spcPts val="0"/>
              </a:spcAft>
              <a:buNone/>
            </a:pPr>
            <a:endParaRPr sz="800" b="1">
              <a:solidFill>
                <a:srgbClr val="4BAE9A"/>
              </a:solidFill>
            </a:endParaRPr>
          </a:p>
          <a:p>
            <a:pPr marL="0" lvl="0" indent="0" algn="ctr" rtl="0">
              <a:lnSpc>
                <a:spcPct val="100000"/>
              </a:lnSpc>
              <a:spcBef>
                <a:spcPts val="800"/>
              </a:spcBef>
              <a:spcAft>
                <a:spcPts val="0"/>
              </a:spcAft>
              <a:buNone/>
            </a:pPr>
            <a:r>
              <a:rPr lang="pt-BR" sz="800" b="1">
                <a:solidFill>
                  <a:srgbClr val="4BAE9A"/>
                </a:solidFill>
              </a:rPr>
              <a:t>Coordenadora CEVID</a:t>
            </a:r>
            <a:endParaRPr sz="800" b="1">
              <a:solidFill>
                <a:srgbClr val="4BAE9A"/>
              </a:solidFill>
            </a:endParaRPr>
          </a:p>
          <a:p>
            <a:pPr marL="0" lvl="0" indent="0" algn="ctr" rtl="0">
              <a:lnSpc>
                <a:spcPct val="100000"/>
              </a:lnSpc>
              <a:spcBef>
                <a:spcPts val="800"/>
              </a:spcBef>
              <a:spcAft>
                <a:spcPts val="0"/>
              </a:spcAft>
              <a:buNone/>
            </a:pPr>
            <a:r>
              <a:rPr lang="pt-BR" sz="800" b="1">
                <a:solidFill>
                  <a:srgbClr val="123141"/>
                </a:solidFill>
              </a:rPr>
              <a:t>Desª. Ana Lúcia Lourenço </a:t>
            </a:r>
            <a:endParaRPr sz="800" b="1">
              <a:solidFill>
                <a:srgbClr val="123141"/>
              </a:solidFill>
            </a:endParaRPr>
          </a:p>
          <a:p>
            <a:pPr marL="0" lvl="0" indent="0" algn="ctr" rtl="0">
              <a:lnSpc>
                <a:spcPct val="100000"/>
              </a:lnSpc>
              <a:spcBef>
                <a:spcPts val="800"/>
              </a:spcBef>
              <a:spcAft>
                <a:spcPts val="0"/>
              </a:spcAft>
              <a:buNone/>
            </a:pPr>
            <a:endParaRPr sz="800" b="1">
              <a:solidFill>
                <a:srgbClr val="4BAE9A"/>
              </a:solidFill>
            </a:endParaRPr>
          </a:p>
          <a:p>
            <a:pPr marL="0" lvl="0" indent="0" algn="ctr" rtl="0">
              <a:lnSpc>
                <a:spcPct val="100000"/>
              </a:lnSpc>
              <a:spcBef>
                <a:spcPts val="800"/>
              </a:spcBef>
              <a:spcAft>
                <a:spcPts val="0"/>
              </a:spcAft>
              <a:buNone/>
            </a:pPr>
            <a:r>
              <a:rPr lang="pt-BR" sz="800" b="1">
                <a:solidFill>
                  <a:srgbClr val="4BAE9A"/>
                </a:solidFill>
              </a:rPr>
              <a:t>Vice-Coordenador CEVID</a:t>
            </a:r>
            <a:endParaRPr sz="800" b="1">
              <a:solidFill>
                <a:srgbClr val="4BAE9A"/>
              </a:solidFill>
            </a:endParaRPr>
          </a:p>
          <a:p>
            <a:pPr marL="0" lvl="0" indent="0" algn="ctr" rtl="0">
              <a:lnSpc>
                <a:spcPct val="100000"/>
              </a:lnSpc>
              <a:spcBef>
                <a:spcPts val="800"/>
              </a:spcBef>
              <a:spcAft>
                <a:spcPts val="0"/>
              </a:spcAft>
              <a:buNone/>
            </a:pPr>
            <a:r>
              <a:rPr lang="pt-BR" sz="800" b="1">
                <a:solidFill>
                  <a:srgbClr val="123141"/>
                </a:solidFill>
              </a:rPr>
              <a:t>Dr. Marcos Antônio da Cunha Araújo</a:t>
            </a:r>
            <a:endParaRPr sz="800" b="1">
              <a:solidFill>
                <a:srgbClr val="123141"/>
              </a:solidFill>
            </a:endParaRPr>
          </a:p>
          <a:p>
            <a:pPr marL="0" lvl="0" indent="0" algn="ctr" rtl="0">
              <a:lnSpc>
                <a:spcPct val="100000"/>
              </a:lnSpc>
              <a:spcBef>
                <a:spcPts val="800"/>
              </a:spcBef>
              <a:spcAft>
                <a:spcPts val="0"/>
              </a:spcAft>
              <a:buNone/>
            </a:pPr>
            <a:r>
              <a:rPr lang="pt-BR" sz="800">
                <a:solidFill>
                  <a:srgbClr val="123141"/>
                </a:solidFill>
              </a:rPr>
              <a:t> </a:t>
            </a:r>
            <a:endParaRPr sz="800">
              <a:solidFill>
                <a:srgbClr val="123141"/>
              </a:solidFill>
            </a:endParaRPr>
          </a:p>
          <a:p>
            <a:pPr marL="0" lvl="0" indent="0" algn="ctr" rtl="0">
              <a:lnSpc>
                <a:spcPct val="100000"/>
              </a:lnSpc>
              <a:spcBef>
                <a:spcPts val="800"/>
              </a:spcBef>
              <a:spcAft>
                <a:spcPts val="0"/>
              </a:spcAft>
              <a:buNone/>
            </a:pPr>
            <a:r>
              <a:rPr lang="pt-BR" sz="800">
                <a:solidFill>
                  <a:srgbClr val="123141"/>
                </a:solidFill>
                <a:highlight>
                  <a:srgbClr val="F1F1F1"/>
                </a:highlight>
              </a:rPr>
              <a:t> </a:t>
            </a:r>
            <a:endParaRPr sz="800">
              <a:solidFill>
                <a:srgbClr val="123141"/>
              </a:solidFill>
              <a:highlight>
                <a:srgbClr val="F1F1F1"/>
              </a:highlight>
            </a:endParaRPr>
          </a:p>
          <a:p>
            <a:pPr marL="0" lvl="0" indent="0" algn="ctr" rtl="0">
              <a:spcBef>
                <a:spcPts val="800"/>
              </a:spcBef>
              <a:spcAft>
                <a:spcPts val="0"/>
              </a:spcAft>
              <a:buNone/>
            </a:pPr>
            <a:endParaRPr sz="800"/>
          </a:p>
        </p:txBody>
      </p:sp>
      <p:sp>
        <p:nvSpPr>
          <p:cNvPr id="89" name="Google Shape;89;p17"/>
          <p:cNvSpPr txBox="1"/>
          <p:nvPr/>
        </p:nvSpPr>
        <p:spPr>
          <a:xfrm>
            <a:off x="5713075" y="809850"/>
            <a:ext cx="3388200" cy="36942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pt-BR" sz="800" b="1">
                <a:solidFill>
                  <a:srgbClr val="4BAE9A"/>
                </a:solidFill>
              </a:rPr>
              <a:t>Servidores</a:t>
            </a:r>
            <a:endParaRPr sz="800" b="1">
              <a:solidFill>
                <a:srgbClr val="4BAE9A"/>
              </a:solidFill>
            </a:endParaRPr>
          </a:p>
          <a:p>
            <a:pPr marL="0" lvl="0" indent="0" algn="ctr" rtl="0">
              <a:lnSpc>
                <a:spcPct val="100000"/>
              </a:lnSpc>
              <a:spcBef>
                <a:spcPts val="800"/>
              </a:spcBef>
              <a:spcAft>
                <a:spcPts val="0"/>
              </a:spcAft>
              <a:buNone/>
            </a:pPr>
            <a:r>
              <a:rPr lang="pt-BR" sz="800" b="1">
                <a:solidFill>
                  <a:srgbClr val="123141"/>
                </a:solidFill>
              </a:rPr>
              <a:t>Aquiles Manholer Neto</a:t>
            </a:r>
            <a:endParaRPr sz="800" b="1">
              <a:solidFill>
                <a:srgbClr val="123141"/>
              </a:solidFill>
            </a:endParaRPr>
          </a:p>
          <a:p>
            <a:pPr marL="0" lvl="0" indent="0" algn="ctr" rtl="0">
              <a:lnSpc>
                <a:spcPct val="100000"/>
              </a:lnSpc>
              <a:spcBef>
                <a:spcPts val="800"/>
              </a:spcBef>
              <a:spcAft>
                <a:spcPts val="0"/>
              </a:spcAft>
              <a:buNone/>
            </a:pPr>
            <a:r>
              <a:rPr lang="pt-BR" sz="800" b="1">
                <a:solidFill>
                  <a:srgbClr val="123141"/>
                </a:solidFill>
              </a:rPr>
              <a:t>Bruna Caroline Monteiro Rosa</a:t>
            </a:r>
            <a:endParaRPr sz="800" b="1">
              <a:solidFill>
                <a:srgbClr val="123141"/>
              </a:solidFill>
            </a:endParaRPr>
          </a:p>
          <a:p>
            <a:pPr marL="0" lvl="0" indent="0" algn="ctr" rtl="0">
              <a:lnSpc>
                <a:spcPct val="100000"/>
              </a:lnSpc>
              <a:spcBef>
                <a:spcPts val="800"/>
              </a:spcBef>
              <a:spcAft>
                <a:spcPts val="0"/>
              </a:spcAft>
              <a:buNone/>
            </a:pPr>
            <a:r>
              <a:rPr lang="pt-BR" sz="800" b="1">
                <a:solidFill>
                  <a:srgbClr val="123141"/>
                </a:solidFill>
              </a:rPr>
              <a:t>Carolina Cardoso Dias</a:t>
            </a:r>
            <a:endParaRPr sz="800" b="1">
              <a:solidFill>
                <a:srgbClr val="123141"/>
              </a:solidFill>
            </a:endParaRPr>
          </a:p>
          <a:p>
            <a:pPr marL="0" lvl="0" indent="0" algn="ctr" rtl="0">
              <a:lnSpc>
                <a:spcPct val="100000"/>
              </a:lnSpc>
              <a:spcBef>
                <a:spcPts val="800"/>
              </a:spcBef>
              <a:spcAft>
                <a:spcPts val="0"/>
              </a:spcAft>
              <a:buNone/>
            </a:pPr>
            <a:r>
              <a:rPr lang="pt-BR" sz="800" b="1">
                <a:solidFill>
                  <a:srgbClr val="123141"/>
                </a:solidFill>
              </a:rPr>
              <a:t>Maisa Baiersdorf Schneider </a:t>
            </a:r>
            <a:endParaRPr sz="800" b="1">
              <a:solidFill>
                <a:srgbClr val="123141"/>
              </a:solidFill>
            </a:endParaRPr>
          </a:p>
          <a:p>
            <a:pPr marL="0" lvl="0" indent="0" algn="ctr" rtl="0">
              <a:lnSpc>
                <a:spcPct val="100000"/>
              </a:lnSpc>
              <a:spcBef>
                <a:spcPts val="800"/>
              </a:spcBef>
              <a:spcAft>
                <a:spcPts val="0"/>
              </a:spcAft>
              <a:buNone/>
            </a:pPr>
            <a:endParaRPr sz="800" b="1">
              <a:solidFill>
                <a:srgbClr val="123141"/>
              </a:solidFill>
            </a:endParaRPr>
          </a:p>
          <a:p>
            <a:pPr marL="0" lvl="0" indent="0" algn="ctr" rtl="0">
              <a:lnSpc>
                <a:spcPct val="100000"/>
              </a:lnSpc>
              <a:spcBef>
                <a:spcPts val="800"/>
              </a:spcBef>
              <a:spcAft>
                <a:spcPts val="0"/>
              </a:spcAft>
              <a:buNone/>
            </a:pPr>
            <a:r>
              <a:rPr lang="pt-BR" sz="800" b="1">
                <a:solidFill>
                  <a:srgbClr val="4BAE9A"/>
                </a:solidFill>
              </a:rPr>
              <a:t>Estagiárias </a:t>
            </a:r>
            <a:endParaRPr sz="800" b="1">
              <a:solidFill>
                <a:srgbClr val="4BAE9A"/>
              </a:solidFill>
            </a:endParaRPr>
          </a:p>
          <a:p>
            <a:pPr marL="0" lvl="0" indent="0" algn="ctr" rtl="0">
              <a:lnSpc>
                <a:spcPct val="100000"/>
              </a:lnSpc>
              <a:spcBef>
                <a:spcPts val="800"/>
              </a:spcBef>
              <a:spcAft>
                <a:spcPts val="0"/>
              </a:spcAft>
              <a:buNone/>
            </a:pPr>
            <a:r>
              <a:rPr lang="pt-BR" sz="800" b="1">
                <a:solidFill>
                  <a:srgbClr val="123141"/>
                </a:solidFill>
              </a:rPr>
              <a:t>Ana Carolina Ferreira Pundeck</a:t>
            </a:r>
            <a:endParaRPr sz="800" b="1">
              <a:solidFill>
                <a:srgbClr val="123141"/>
              </a:solidFill>
            </a:endParaRPr>
          </a:p>
          <a:p>
            <a:pPr marL="0" lvl="0" indent="0" algn="ctr" rtl="0">
              <a:lnSpc>
                <a:spcPct val="100000"/>
              </a:lnSpc>
              <a:spcBef>
                <a:spcPts val="800"/>
              </a:spcBef>
              <a:spcAft>
                <a:spcPts val="0"/>
              </a:spcAft>
              <a:buNone/>
            </a:pPr>
            <a:r>
              <a:rPr lang="pt-BR" sz="800" b="1">
                <a:solidFill>
                  <a:srgbClr val="123141"/>
                </a:solidFill>
              </a:rPr>
              <a:t>Bruna Cristina Moreira</a:t>
            </a:r>
            <a:endParaRPr sz="800" b="1">
              <a:solidFill>
                <a:srgbClr val="123141"/>
              </a:solidFill>
            </a:endParaRPr>
          </a:p>
          <a:p>
            <a:pPr marL="0" lvl="0" indent="0" algn="ctr" rtl="0">
              <a:lnSpc>
                <a:spcPct val="100000"/>
              </a:lnSpc>
              <a:spcBef>
                <a:spcPts val="800"/>
              </a:spcBef>
              <a:spcAft>
                <a:spcPts val="0"/>
              </a:spcAft>
              <a:buNone/>
            </a:pPr>
            <a:r>
              <a:rPr lang="pt-BR" sz="800" b="1">
                <a:solidFill>
                  <a:srgbClr val="123141"/>
                </a:solidFill>
              </a:rPr>
              <a:t>Bruna Araújo Césario Lima</a:t>
            </a:r>
            <a:endParaRPr sz="800" b="1">
              <a:solidFill>
                <a:srgbClr val="123141"/>
              </a:solidFill>
            </a:endParaRPr>
          </a:p>
          <a:p>
            <a:pPr marL="0" lvl="0" indent="0" algn="ctr" rtl="0">
              <a:lnSpc>
                <a:spcPct val="100000"/>
              </a:lnSpc>
              <a:spcBef>
                <a:spcPts val="800"/>
              </a:spcBef>
              <a:spcAft>
                <a:spcPts val="0"/>
              </a:spcAft>
              <a:buNone/>
            </a:pPr>
            <a:r>
              <a:rPr lang="pt-BR" sz="800" b="1">
                <a:solidFill>
                  <a:srgbClr val="123141"/>
                </a:solidFill>
              </a:rPr>
              <a:t>Geórgia Martins dos Santos</a:t>
            </a:r>
            <a:endParaRPr sz="800" b="1">
              <a:solidFill>
                <a:srgbClr val="123141"/>
              </a:solidFill>
            </a:endParaRPr>
          </a:p>
          <a:p>
            <a:pPr marL="0" lvl="0" indent="0" algn="ctr" rtl="0">
              <a:lnSpc>
                <a:spcPct val="100000"/>
              </a:lnSpc>
              <a:spcBef>
                <a:spcPts val="800"/>
              </a:spcBef>
              <a:spcAft>
                <a:spcPts val="0"/>
              </a:spcAft>
              <a:buNone/>
            </a:pPr>
            <a:r>
              <a:rPr lang="pt-BR" sz="800" b="1">
                <a:solidFill>
                  <a:srgbClr val="123141"/>
                </a:solidFill>
              </a:rPr>
              <a:t>Giovanna da Silva Machado</a:t>
            </a:r>
            <a:endParaRPr sz="800" b="1">
              <a:solidFill>
                <a:srgbClr val="123141"/>
              </a:solidFill>
            </a:endParaRPr>
          </a:p>
          <a:p>
            <a:pPr marL="0" lvl="0" indent="0" algn="ctr" rtl="0">
              <a:lnSpc>
                <a:spcPct val="100000"/>
              </a:lnSpc>
              <a:spcBef>
                <a:spcPts val="800"/>
              </a:spcBef>
              <a:spcAft>
                <a:spcPts val="0"/>
              </a:spcAft>
              <a:buNone/>
            </a:pPr>
            <a:r>
              <a:rPr lang="pt-BR" sz="800" b="1">
                <a:solidFill>
                  <a:srgbClr val="123141"/>
                </a:solidFill>
              </a:rPr>
              <a:t>Isabella Fernanda Rodrigues da Silva</a:t>
            </a:r>
            <a:endParaRPr sz="800" b="1">
              <a:solidFill>
                <a:srgbClr val="123141"/>
              </a:solidFill>
            </a:endParaRPr>
          </a:p>
          <a:p>
            <a:pPr marL="0" lvl="0" indent="0" algn="ctr" rtl="0">
              <a:lnSpc>
                <a:spcPct val="100000"/>
              </a:lnSpc>
              <a:spcBef>
                <a:spcPts val="800"/>
              </a:spcBef>
              <a:spcAft>
                <a:spcPts val="0"/>
              </a:spcAft>
              <a:buNone/>
            </a:pPr>
            <a:r>
              <a:rPr lang="pt-BR" sz="800" b="1">
                <a:solidFill>
                  <a:srgbClr val="123141"/>
                </a:solidFill>
              </a:rPr>
              <a:t>Luana Christine de Pontes Gogosz</a:t>
            </a:r>
            <a:endParaRPr sz="800" b="1">
              <a:solidFill>
                <a:srgbClr val="123141"/>
              </a:solidFill>
            </a:endParaRPr>
          </a:p>
          <a:p>
            <a:pPr marL="0" lvl="0" indent="0" algn="ctr" rtl="0">
              <a:lnSpc>
                <a:spcPct val="100000"/>
              </a:lnSpc>
              <a:spcBef>
                <a:spcPts val="800"/>
              </a:spcBef>
              <a:spcAft>
                <a:spcPts val="0"/>
              </a:spcAft>
              <a:buNone/>
            </a:pPr>
            <a:r>
              <a:rPr lang="pt-BR" sz="800" b="1">
                <a:solidFill>
                  <a:srgbClr val="123141"/>
                </a:solidFill>
              </a:rPr>
              <a:t>Patricia Souza Vieira</a:t>
            </a:r>
            <a:endParaRPr sz="800" b="1">
              <a:solidFill>
                <a:srgbClr val="123141"/>
              </a:solidFill>
            </a:endParaRPr>
          </a:p>
          <a:p>
            <a:pPr marL="0" lvl="0" indent="0" algn="ctr" rtl="0">
              <a:lnSpc>
                <a:spcPct val="100000"/>
              </a:lnSpc>
              <a:spcBef>
                <a:spcPts val="800"/>
              </a:spcBef>
              <a:spcAft>
                <a:spcPts val="800"/>
              </a:spcAft>
              <a:buNone/>
            </a:pPr>
            <a:r>
              <a:rPr lang="pt-BR" sz="800" b="1">
                <a:solidFill>
                  <a:srgbClr val="123141"/>
                </a:solidFill>
              </a:rPr>
              <a:t>Taiane Rodrigues Ferreira</a:t>
            </a:r>
            <a:endParaRPr sz="800" b="1">
              <a:solidFill>
                <a:srgbClr val="123141"/>
              </a:solidFill>
            </a:endParaRPr>
          </a:p>
        </p:txBody>
      </p:sp>
      <p:sp>
        <p:nvSpPr>
          <p:cNvPr id="90" name="Google Shape;90;p17"/>
          <p:cNvSpPr txBox="1"/>
          <p:nvPr/>
        </p:nvSpPr>
        <p:spPr>
          <a:xfrm>
            <a:off x="2392700" y="866125"/>
            <a:ext cx="4002600" cy="355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pt-BR" sz="800" b="1">
                <a:solidFill>
                  <a:srgbClr val="4BAE9A"/>
                </a:solidFill>
              </a:rPr>
              <a:t>Magistrados Auxiliares</a:t>
            </a:r>
            <a:endParaRPr sz="800" b="1">
              <a:solidFill>
                <a:srgbClr val="4BAE9A"/>
              </a:solidFill>
            </a:endParaRPr>
          </a:p>
          <a:p>
            <a:pPr marL="0" lvl="0" indent="0" algn="ctr" rtl="0">
              <a:lnSpc>
                <a:spcPct val="115000"/>
              </a:lnSpc>
              <a:spcBef>
                <a:spcPts val="800"/>
              </a:spcBef>
              <a:spcAft>
                <a:spcPts val="0"/>
              </a:spcAft>
              <a:buNone/>
            </a:pPr>
            <a:r>
              <a:rPr lang="pt-BR" sz="800" b="1">
                <a:solidFill>
                  <a:srgbClr val="123141"/>
                </a:solidFill>
              </a:rPr>
              <a:t> Drª. Alessandra Pimentel Munhoz do Amaral</a:t>
            </a:r>
            <a:endParaRPr sz="800" b="1">
              <a:solidFill>
                <a:srgbClr val="123141"/>
              </a:solidFill>
            </a:endParaRPr>
          </a:p>
          <a:p>
            <a:pPr marL="0" lvl="0" indent="0" algn="ctr" rtl="0">
              <a:lnSpc>
                <a:spcPct val="115000"/>
              </a:lnSpc>
              <a:spcBef>
                <a:spcPts val="800"/>
              </a:spcBef>
              <a:spcAft>
                <a:spcPts val="0"/>
              </a:spcAft>
              <a:buClr>
                <a:schemeClr val="dk1"/>
              </a:buClr>
              <a:buSzPts val="1100"/>
              <a:buFont typeface="Arial"/>
              <a:buNone/>
            </a:pPr>
            <a:r>
              <a:rPr lang="pt-BR" sz="800" b="1">
                <a:solidFill>
                  <a:srgbClr val="123141"/>
                </a:solidFill>
              </a:rPr>
              <a:t>Dr. Ariel Nicolai Cesa Dias</a:t>
            </a:r>
            <a:endParaRPr sz="800" b="1">
              <a:solidFill>
                <a:srgbClr val="123141"/>
              </a:solidFill>
            </a:endParaRPr>
          </a:p>
          <a:p>
            <a:pPr marL="0" lvl="0" indent="0" algn="ctr" rtl="0">
              <a:lnSpc>
                <a:spcPct val="115000"/>
              </a:lnSpc>
              <a:spcBef>
                <a:spcPts val="800"/>
              </a:spcBef>
              <a:spcAft>
                <a:spcPts val="0"/>
              </a:spcAft>
              <a:buClr>
                <a:schemeClr val="dk1"/>
              </a:buClr>
              <a:buSzPts val="1100"/>
              <a:buFont typeface="Arial"/>
              <a:buNone/>
            </a:pPr>
            <a:r>
              <a:rPr lang="pt-BR" sz="800" b="1">
                <a:solidFill>
                  <a:srgbClr val="123141"/>
                </a:solidFill>
              </a:rPr>
              <a:t>Dr. Augusto Gluszczak Junior</a:t>
            </a:r>
            <a:endParaRPr sz="800" b="1">
              <a:solidFill>
                <a:srgbClr val="123141"/>
              </a:solidFill>
            </a:endParaRPr>
          </a:p>
          <a:p>
            <a:pPr marL="0" lvl="0" indent="0" algn="ctr" rtl="0">
              <a:lnSpc>
                <a:spcPct val="115000"/>
              </a:lnSpc>
              <a:spcBef>
                <a:spcPts val="800"/>
              </a:spcBef>
              <a:spcAft>
                <a:spcPts val="0"/>
              </a:spcAft>
              <a:buClr>
                <a:schemeClr val="dk1"/>
              </a:buClr>
              <a:buSzPts val="1100"/>
              <a:buFont typeface="Arial"/>
              <a:buNone/>
            </a:pPr>
            <a:r>
              <a:rPr lang="pt-BR" sz="800" b="1">
                <a:solidFill>
                  <a:srgbClr val="123141"/>
                </a:solidFill>
              </a:rPr>
              <a:t>Dr. Davi Pinto de Almeida</a:t>
            </a:r>
            <a:endParaRPr sz="800" b="1">
              <a:solidFill>
                <a:srgbClr val="123141"/>
              </a:solidFill>
            </a:endParaRPr>
          </a:p>
          <a:p>
            <a:pPr marL="0" lvl="0" indent="0" algn="ctr" rtl="0">
              <a:lnSpc>
                <a:spcPct val="115000"/>
              </a:lnSpc>
              <a:spcBef>
                <a:spcPts val="800"/>
              </a:spcBef>
              <a:spcAft>
                <a:spcPts val="0"/>
              </a:spcAft>
              <a:buClr>
                <a:schemeClr val="dk1"/>
              </a:buClr>
              <a:buSzPts val="1100"/>
              <a:buFont typeface="Arial"/>
              <a:buNone/>
            </a:pPr>
            <a:r>
              <a:rPr lang="pt-BR" sz="800" b="1">
                <a:solidFill>
                  <a:srgbClr val="123141"/>
                </a:solidFill>
              </a:rPr>
              <a:t>Dr. Eldom Stevem Barbosa dos Santos</a:t>
            </a:r>
            <a:endParaRPr sz="800" b="1">
              <a:solidFill>
                <a:srgbClr val="123141"/>
              </a:solidFill>
            </a:endParaRPr>
          </a:p>
          <a:p>
            <a:pPr marL="0" lvl="0" indent="0" algn="ctr" rtl="0">
              <a:lnSpc>
                <a:spcPct val="115000"/>
              </a:lnSpc>
              <a:spcBef>
                <a:spcPts val="800"/>
              </a:spcBef>
              <a:spcAft>
                <a:spcPts val="0"/>
              </a:spcAft>
              <a:buClr>
                <a:schemeClr val="dk1"/>
              </a:buClr>
              <a:buSzPts val="1100"/>
              <a:buFont typeface="Arial"/>
              <a:buNone/>
            </a:pPr>
            <a:r>
              <a:rPr lang="pt-BR" sz="800" b="1">
                <a:solidFill>
                  <a:srgbClr val="123141"/>
                </a:solidFill>
              </a:rPr>
              <a:t>Drª. Fabiane Pieruccini</a:t>
            </a:r>
            <a:endParaRPr sz="800" b="1">
              <a:solidFill>
                <a:srgbClr val="123141"/>
              </a:solidFill>
            </a:endParaRPr>
          </a:p>
          <a:p>
            <a:pPr marL="0" lvl="0" indent="0" algn="ctr" rtl="0">
              <a:lnSpc>
                <a:spcPct val="115000"/>
              </a:lnSpc>
              <a:spcBef>
                <a:spcPts val="800"/>
              </a:spcBef>
              <a:spcAft>
                <a:spcPts val="0"/>
              </a:spcAft>
              <a:buClr>
                <a:schemeClr val="dk1"/>
              </a:buClr>
              <a:buSzPts val="1100"/>
              <a:buFont typeface="Arial"/>
              <a:buNone/>
            </a:pPr>
            <a:r>
              <a:rPr lang="pt-BR" sz="800" b="1">
                <a:solidFill>
                  <a:srgbClr val="123141"/>
                </a:solidFill>
              </a:rPr>
              <a:t>Dr. Lourenço Cristovão Chemim</a:t>
            </a:r>
            <a:endParaRPr sz="800" b="1">
              <a:solidFill>
                <a:srgbClr val="123141"/>
              </a:solidFill>
            </a:endParaRPr>
          </a:p>
          <a:p>
            <a:pPr marL="0" lvl="0" indent="0" algn="ctr" rtl="0">
              <a:lnSpc>
                <a:spcPct val="115000"/>
              </a:lnSpc>
              <a:spcBef>
                <a:spcPts val="800"/>
              </a:spcBef>
              <a:spcAft>
                <a:spcPts val="0"/>
              </a:spcAft>
              <a:buClr>
                <a:schemeClr val="dk1"/>
              </a:buClr>
              <a:buSzPts val="1100"/>
              <a:buFont typeface="Arial"/>
              <a:buNone/>
            </a:pPr>
            <a:r>
              <a:rPr lang="pt-BR" sz="800" b="1">
                <a:solidFill>
                  <a:srgbClr val="123141"/>
                </a:solidFill>
              </a:rPr>
              <a:t>Drª. Luciane Bortoleto</a:t>
            </a:r>
            <a:endParaRPr sz="800" b="1">
              <a:solidFill>
                <a:srgbClr val="123141"/>
              </a:solidFill>
            </a:endParaRPr>
          </a:p>
          <a:p>
            <a:pPr marL="0" lvl="0" indent="0" algn="ctr" rtl="0">
              <a:lnSpc>
                <a:spcPct val="115000"/>
              </a:lnSpc>
              <a:spcBef>
                <a:spcPts val="800"/>
              </a:spcBef>
              <a:spcAft>
                <a:spcPts val="0"/>
              </a:spcAft>
              <a:buClr>
                <a:schemeClr val="dk1"/>
              </a:buClr>
              <a:buSzPts val="1100"/>
              <a:buFont typeface="Arial"/>
              <a:buNone/>
            </a:pPr>
            <a:r>
              <a:rPr lang="pt-BR" sz="800" b="1">
                <a:solidFill>
                  <a:srgbClr val="123141"/>
                </a:solidFill>
              </a:rPr>
              <a:t>Drª. Luciane do Rocio Custódio Ludovico</a:t>
            </a:r>
            <a:endParaRPr sz="800" b="1">
              <a:solidFill>
                <a:srgbClr val="123141"/>
              </a:solidFill>
            </a:endParaRPr>
          </a:p>
          <a:p>
            <a:pPr marL="0" lvl="0" indent="0" algn="ctr" rtl="0">
              <a:lnSpc>
                <a:spcPct val="115000"/>
              </a:lnSpc>
              <a:spcBef>
                <a:spcPts val="800"/>
              </a:spcBef>
              <a:spcAft>
                <a:spcPts val="0"/>
              </a:spcAft>
              <a:buClr>
                <a:schemeClr val="dk1"/>
              </a:buClr>
              <a:buSzPts val="1100"/>
              <a:buFont typeface="Arial"/>
              <a:buNone/>
            </a:pPr>
            <a:r>
              <a:rPr lang="pt-BR" sz="800" b="1">
                <a:solidFill>
                  <a:srgbClr val="123141"/>
                </a:solidFill>
              </a:rPr>
              <a:t>Dr. Renato Garcia</a:t>
            </a:r>
            <a:endParaRPr sz="800" b="1">
              <a:solidFill>
                <a:srgbClr val="123141"/>
              </a:solidFill>
            </a:endParaRPr>
          </a:p>
          <a:p>
            <a:pPr marL="0" lvl="0" indent="0" algn="ctr" rtl="0">
              <a:lnSpc>
                <a:spcPct val="115000"/>
              </a:lnSpc>
              <a:spcBef>
                <a:spcPts val="800"/>
              </a:spcBef>
              <a:spcAft>
                <a:spcPts val="0"/>
              </a:spcAft>
              <a:buClr>
                <a:schemeClr val="dk1"/>
              </a:buClr>
              <a:buSzPts val="1100"/>
              <a:buFont typeface="Arial"/>
              <a:buNone/>
            </a:pPr>
            <a:r>
              <a:rPr lang="pt-BR" sz="800" b="1">
                <a:solidFill>
                  <a:srgbClr val="123141"/>
                </a:solidFill>
              </a:rPr>
              <a:t>Drª. Tais de Paula Scheer</a:t>
            </a:r>
            <a:endParaRPr sz="800" b="1">
              <a:solidFill>
                <a:srgbClr val="123141"/>
              </a:solidFill>
            </a:endParaRPr>
          </a:p>
          <a:p>
            <a:pPr marL="0" lvl="0" indent="0" algn="ctr" rtl="0">
              <a:lnSpc>
                <a:spcPct val="115000"/>
              </a:lnSpc>
              <a:spcBef>
                <a:spcPts val="800"/>
              </a:spcBef>
              <a:spcAft>
                <a:spcPts val="0"/>
              </a:spcAft>
              <a:buClr>
                <a:schemeClr val="dk1"/>
              </a:buClr>
              <a:buSzPts val="1100"/>
              <a:buFont typeface="Arial"/>
              <a:buNone/>
            </a:pPr>
            <a:r>
              <a:rPr lang="pt-BR" sz="800" b="1">
                <a:solidFill>
                  <a:srgbClr val="123141"/>
                </a:solidFill>
              </a:rPr>
              <a:t>Dr. Victor Martim Batschke</a:t>
            </a:r>
            <a:endParaRPr sz="800" b="1">
              <a:solidFill>
                <a:srgbClr val="123141"/>
              </a:solidFill>
            </a:endParaRPr>
          </a:p>
          <a:p>
            <a:pPr marL="0" lvl="0" indent="0" algn="l" rtl="0">
              <a:spcBef>
                <a:spcPts val="80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3471138" y="231300"/>
            <a:ext cx="21888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pt-BR" sz="1800">
                <a:solidFill>
                  <a:srgbClr val="123141"/>
                </a:solidFill>
                <a:latin typeface="Bree Serif"/>
                <a:ea typeface="Bree Serif"/>
                <a:cs typeface="Bree Serif"/>
                <a:sym typeface="Bree Serif"/>
              </a:rPr>
              <a:t>Estrutura da CEVID</a:t>
            </a:r>
            <a:endParaRPr sz="1800">
              <a:solidFill>
                <a:srgbClr val="123141"/>
              </a:solidFill>
              <a:latin typeface="Bree Serif"/>
              <a:ea typeface="Bree Serif"/>
              <a:cs typeface="Bree Serif"/>
              <a:sym typeface="Bree Serif"/>
            </a:endParaRPr>
          </a:p>
        </p:txBody>
      </p:sp>
      <p:pic>
        <p:nvPicPr>
          <p:cNvPr id="96" name="Google Shape;96;p18"/>
          <p:cNvPicPr preferRelativeResize="0"/>
          <p:nvPr/>
        </p:nvPicPr>
        <p:blipFill rotWithShape="1">
          <a:blip r:embed="rId3">
            <a:alphaModFix/>
          </a:blip>
          <a:srcRect t="-12990" b="12989"/>
          <a:stretch/>
        </p:blipFill>
        <p:spPr>
          <a:xfrm>
            <a:off x="0" y="259800"/>
            <a:ext cx="9144003" cy="4515150"/>
          </a:xfrm>
          <a:prstGeom prst="rect">
            <a:avLst/>
          </a:prstGeom>
          <a:noFill/>
          <a:ln>
            <a:noFill/>
          </a:ln>
        </p:spPr>
      </p:pic>
      <p:pic>
        <p:nvPicPr>
          <p:cNvPr id="97" name="Google Shape;97;p18"/>
          <p:cNvPicPr preferRelativeResize="0"/>
          <p:nvPr/>
        </p:nvPicPr>
        <p:blipFill>
          <a:blip r:embed="rId4">
            <a:alphaModFix/>
          </a:blip>
          <a:stretch>
            <a:fillRect/>
          </a:stretch>
        </p:blipFill>
        <p:spPr>
          <a:xfrm>
            <a:off x="2354563" y="1045075"/>
            <a:ext cx="4434874" cy="3517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2094400" y="177625"/>
            <a:ext cx="4729200" cy="567600"/>
          </a:xfrm>
          <a:prstGeom prst="rect">
            <a:avLst/>
          </a:prstGeom>
        </p:spPr>
        <p:txBody>
          <a:bodyPr spcFirstLastPara="1" wrap="square" lIns="91425" tIns="91425" rIns="91425" bIns="91425" anchor="t" anchorCtr="0">
            <a:normAutofit fontScale="90000"/>
          </a:bodyPr>
          <a:lstStyle/>
          <a:p>
            <a:pPr marL="0" marR="176999" lvl="0" indent="0" algn="l" rtl="0">
              <a:lnSpc>
                <a:spcPct val="150000"/>
              </a:lnSpc>
              <a:spcBef>
                <a:spcPts val="0"/>
              </a:spcBef>
              <a:spcAft>
                <a:spcPts val="0"/>
              </a:spcAft>
              <a:buClr>
                <a:schemeClr val="dk1"/>
              </a:buClr>
              <a:buSzPct val="41509"/>
              <a:buFont typeface="Arial"/>
              <a:buNone/>
            </a:pPr>
            <a:r>
              <a:rPr lang="pt-BR" sz="2650" b="1">
                <a:solidFill>
                  <a:srgbClr val="123141"/>
                </a:solidFill>
                <a:highlight>
                  <a:srgbClr val="FFFFFF"/>
                </a:highlight>
                <a:latin typeface="Bree Serif"/>
                <a:ea typeface="Bree Serif"/>
                <a:cs typeface="Bree Serif"/>
                <a:sym typeface="Bree Serif"/>
              </a:rPr>
              <a:t>Ações Cevid - Biênio 2021/2022</a:t>
            </a:r>
            <a:endParaRPr sz="2650" b="1">
              <a:solidFill>
                <a:srgbClr val="123141"/>
              </a:solidFill>
              <a:highlight>
                <a:srgbClr val="FFFFFF"/>
              </a:highlight>
              <a:latin typeface="Bree Serif"/>
              <a:ea typeface="Bree Serif"/>
              <a:cs typeface="Bree Serif"/>
              <a:sym typeface="Bree Serif"/>
            </a:endParaRPr>
          </a:p>
          <a:p>
            <a:pPr marL="0" lvl="0" indent="0" algn="l" rtl="0">
              <a:spcBef>
                <a:spcPts val="0"/>
              </a:spcBef>
              <a:spcAft>
                <a:spcPts val="0"/>
              </a:spcAft>
              <a:buNone/>
            </a:pPr>
            <a:endParaRPr/>
          </a:p>
        </p:txBody>
      </p:sp>
      <p:pic>
        <p:nvPicPr>
          <p:cNvPr id="103" name="Google Shape;103;p19"/>
          <p:cNvPicPr preferRelativeResize="0"/>
          <p:nvPr/>
        </p:nvPicPr>
        <p:blipFill>
          <a:blip r:embed="rId3">
            <a:alphaModFix/>
          </a:blip>
          <a:stretch>
            <a:fillRect/>
          </a:stretch>
        </p:blipFill>
        <p:spPr>
          <a:xfrm>
            <a:off x="0" y="789750"/>
            <a:ext cx="9143999" cy="4325251"/>
          </a:xfrm>
          <a:prstGeom prst="rect">
            <a:avLst/>
          </a:prstGeom>
          <a:noFill/>
          <a:ln>
            <a:noFill/>
          </a:ln>
        </p:spPr>
      </p:pic>
      <p:sp>
        <p:nvSpPr>
          <p:cNvPr id="104" name="Google Shape;104;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lnSpc>
                <a:spcPct val="200000"/>
              </a:lnSpc>
              <a:spcBef>
                <a:spcPts val="0"/>
              </a:spcBef>
              <a:spcAft>
                <a:spcPts val="0"/>
              </a:spcAft>
              <a:buNone/>
            </a:pPr>
            <a:r>
              <a:rPr lang="pt-BR" sz="1100" b="1">
                <a:solidFill>
                  <a:srgbClr val="123141"/>
                </a:solidFill>
                <a:latin typeface="Bree Serif"/>
                <a:ea typeface="Bree Serif"/>
                <a:cs typeface="Bree Serif"/>
                <a:sym typeface="Bree Serif"/>
              </a:rPr>
              <a:t>1 - Acompanhamento do Protocolo do Feminicídio</a:t>
            </a:r>
            <a:endParaRPr sz="1100" b="1">
              <a:solidFill>
                <a:srgbClr val="123141"/>
              </a:solidFill>
              <a:latin typeface="Bree Serif"/>
              <a:ea typeface="Bree Serif"/>
              <a:cs typeface="Bree Serif"/>
              <a:sym typeface="Bree Serif"/>
            </a:endParaRPr>
          </a:p>
          <a:p>
            <a:pPr marL="0" lvl="0" indent="0" algn="l" rtl="0">
              <a:lnSpc>
                <a:spcPct val="200000"/>
              </a:lnSpc>
              <a:spcBef>
                <a:spcPts val="0"/>
              </a:spcBef>
              <a:spcAft>
                <a:spcPts val="0"/>
              </a:spcAft>
              <a:buNone/>
            </a:pPr>
            <a:r>
              <a:rPr lang="pt-BR" sz="1100" b="1">
                <a:solidFill>
                  <a:srgbClr val="123141"/>
                </a:solidFill>
                <a:latin typeface="Bree Serif"/>
                <a:ea typeface="Bree Serif"/>
                <a:cs typeface="Bree Serif"/>
                <a:sym typeface="Bree Serif"/>
              </a:rPr>
              <a:t>2 - Implementação do Formulário de Avaliação de Risco</a:t>
            </a:r>
            <a:endParaRPr sz="1100" b="1">
              <a:solidFill>
                <a:srgbClr val="123141"/>
              </a:solidFill>
              <a:latin typeface="Bree Serif"/>
              <a:ea typeface="Bree Serif"/>
              <a:cs typeface="Bree Serif"/>
              <a:sym typeface="Bree Serif"/>
            </a:endParaRPr>
          </a:p>
          <a:p>
            <a:pPr marL="0" lvl="0" indent="0" algn="l" rtl="0">
              <a:lnSpc>
                <a:spcPct val="200000"/>
              </a:lnSpc>
              <a:spcBef>
                <a:spcPts val="0"/>
              </a:spcBef>
              <a:spcAft>
                <a:spcPts val="0"/>
              </a:spcAft>
              <a:buNone/>
            </a:pPr>
            <a:r>
              <a:rPr lang="pt-BR" sz="1100" b="1">
                <a:solidFill>
                  <a:srgbClr val="123141"/>
                </a:solidFill>
                <a:latin typeface="Bree Serif"/>
                <a:ea typeface="Bree Serif"/>
                <a:cs typeface="Bree Serif"/>
                <a:sym typeface="Bree Serif"/>
              </a:rPr>
              <a:t>3 - Formação e capacitação de servidores e magistrados na área da violência doméstica e familiar</a:t>
            </a:r>
            <a:endParaRPr sz="1100" b="1">
              <a:solidFill>
                <a:srgbClr val="123141"/>
              </a:solidFill>
              <a:latin typeface="Bree Serif"/>
              <a:ea typeface="Bree Serif"/>
              <a:cs typeface="Bree Serif"/>
              <a:sym typeface="Bree Serif"/>
            </a:endParaRPr>
          </a:p>
          <a:p>
            <a:pPr marL="0" lvl="0" indent="0" algn="l" rtl="0">
              <a:lnSpc>
                <a:spcPct val="200000"/>
              </a:lnSpc>
              <a:spcBef>
                <a:spcPts val="0"/>
              </a:spcBef>
              <a:spcAft>
                <a:spcPts val="0"/>
              </a:spcAft>
              <a:buNone/>
            </a:pPr>
            <a:r>
              <a:rPr lang="pt-BR" sz="1100" b="1">
                <a:solidFill>
                  <a:srgbClr val="123141"/>
                </a:solidFill>
                <a:latin typeface="Bree Serif"/>
                <a:ea typeface="Bree Serif"/>
                <a:cs typeface="Bree Serif"/>
                <a:sym typeface="Bree Serif"/>
              </a:rPr>
              <a:t>4 - Acompanhamento na implementação dos grupos reflexivos para autores de violência doméstica </a:t>
            </a:r>
            <a:endParaRPr sz="1100" b="1">
              <a:solidFill>
                <a:srgbClr val="123141"/>
              </a:solidFill>
              <a:latin typeface="Bree Serif"/>
              <a:ea typeface="Bree Serif"/>
              <a:cs typeface="Bree Serif"/>
              <a:sym typeface="Bree Serif"/>
            </a:endParaRPr>
          </a:p>
          <a:p>
            <a:pPr marL="0" lvl="0" indent="0" algn="l" rtl="0">
              <a:lnSpc>
                <a:spcPct val="200000"/>
              </a:lnSpc>
              <a:spcBef>
                <a:spcPts val="0"/>
              </a:spcBef>
              <a:spcAft>
                <a:spcPts val="0"/>
              </a:spcAft>
              <a:buNone/>
            </a:pPr>
            <a:r>
              <a:rPr lang="pt-BR" sz="1100" b="1">
                <a:solidFill>
                  <a:srgbClr val="123141"/>
                </a:solidFill>
                <a:latin typeface="Bree Serif"/>
                <a:ea typeface="Bree Serif"/>
                <a:cs typeface="Bree Serif"/>
                <a:sym typeface="Bree Serif"/>
              </a:rPr>
              <a:t>5 - Acompanhamento na implementação do aplicativo do pânico paranaense App 190.</a:t>
            </a:r>
            <a:endParaRPr sz="1100" b="1">
              <a:solidFill>
                <a:srgbClr val="123141"/>
              </a:solidFill>
              <a:latin typeface="Bree Serif"/>
              <a:ea typeface="Bree Serif"/>
              <a:cs typeface="Bree Serif"/>
              <a:sym typeface="Bree Serif"/>
            </a:endParaRPr>
          </a:p>
          <a:p>
            <a:pPr marL="0" lvl="0" indent="0" algn="l" rtl="0">
              <a:lnSpc>
                <a:spcPct val="200000"/>
              </a:lnSpc>
              <a:spcBef>
                <a:spcPts val="0"/>
              </a:spcBef>
              <a:spcAft>
                <a:spcPts val="0"/>
              </a:spcAft>
              <a:buNone/>
            </a:pPr>
            <a:r>
              <a:rPr lang="pt-BR" sz="1100" b="1">
                <a:solidFill>
                  <a:srgbClr val="123141"/>
                </a:solidFill>
                <a:latin typeface="Bree Serif"/>
                <a:ea typeface="Bree Serif"/>
                <a:cs typeface="Bree Serif"/>
                <a:sym typeface="Bree Serif"/>
              </a:rPr>
              <a:t>6 - Acompanhamento na remessa e conteúdo de dados ao banco nacional de medidas protetivas de urgência (BNMPU)</a:t>
            </a:r>
            <a:endParaRPr sz="1100" b="1">
              <a:solidFill>
                <a:srgbClr val="123141"/>
              </a:solidFill>
              <a:latin typeface="Bree Serif"/>
              <a:ea typeface="Bree Serif"/>
              <a:cs typeface="Bree Serif"/>
              <a:sym typeface="Bree Serif"/>
            </a:endParaRPr>
          </a:p>
          <a:p>
            <a:pPr marL="0" lvl="0" indent="0" algn="l" rtl="0">
              <a:lnSpc>
                <a:spcPct val="200000"/>
              </a:lnSpc>
              <a:spcBef>
                <a:spcPts val="0"/>
              </a:spcBef>
              <a:spcAft>
                <a:spcPts val="0"/>
              </a:spcAft>
              <a:buNone/>
            </a:pPr>
            <a:r>
              <a:rPr lang="pt-BR" sz="1100" b="1">
                <a:solidFill>
                  <a:srgbClr val="123141"/>
                </a:solidFill>
                <a:latin typeface="Bree Serif"/>
                <a:ea typeface="Bree Serif"/>
                <a:cs typeface="Bree Serif"/>
                <a:sym typeface="Bree Serif"/>
              </a:rPr>
              <a:t>7 - Implementação Estadual da Patrulha Maria da Penha</a:t>
            </a:r>
            <a:endParaRPr sz="1100" b="1">
              <a:solidFill>
                <a:srgbClr val="123141"/>
              </a:solidFill>
              <a:latin typeface="Bree Serif"/>
              <a:ea typeface="Bree Serif"/>
              <a:cs typeface="Bree Serif"/>
              <a:sym typeface="Bree Serif"/>
            </a:endParaRPr>
          </a:p>
          <a:p>
            <a:pPr marL="0" lvl="0" indent="0" algn="l" rtl="0">
              <a:lnSpc>
                <a:spcPct val="200000"/>
              </a:lnSpc>
              <a:spcBef>
                <a:spcPts val="0"/>
              </a:spcBef>
              <a:spcAft>
                <a:spcPts val="0"/>
              </a:spcAft>
              <a:buNone/>
            </a:pPr>
            <a:r>
              <a:rPr lang="pt-BR" sz="1100" b="1">
                <a:solidFill>
                  <a:srgbClr val="123141"/>
                </a:solidFill>
                <a:latin typeface="Bree Serif"/>
                <a:ea typeface="Bree Serif"/>
                <a:cs typeface="Bree Serif"/>
                <a:sym typeface="Bree Serif"/>
              </a:rPr>
              <a:t>8 - Incremento de medidas para diminuir o tempo médio de tramitação dos processos</a:t>
            </a:r>
            <a:endParaRPr sz="1100" b="1">
              <a:solidFill>
                <a:srgbClr val="123141"/>
              </a:solidFill>
              <a:latin typeface="Bree Serif"/>
              <a:ea typeface="Bree Serif"/>
              <a:cs typeface="Bree Serif"/>
              <a:sym typeface="Bree Serif"/>
            </a:endParaRPr>
          </a:p>
          <a:p>
            <a:pPr marL="0" lvl="0" indent="0" algn="l" rtl="0">
              <a:lnSpc>
                <a:spcPct val="150000"/>
              </a:lnSpc>
              <a:spcBef>
                <a:spcPts val="0"/>
              </a:spcBef>
              <a:spcAft>
                <a:spcPts val="0"/>
              </a:spcAft>
              <a:buClr>
                <a:schemeClr val="dk1"/>
              </a:buClr>
              <a:buSzPts val="1100"/>
              <a:buFont typeface="Arial"/>
              <a:buNone/>
            </a:pPr>
            <a:endParaRPr sz="1100" b="1">
              <a:solidFill>
                <a:srgbClr val="12314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2235025" y="209950"/>
            <a:ext cx="4751100" cy="572700"/>
          </a:xfrm>
          <a:prstGeom prst="rect">
            <a:avLst/>
          </a:prstGeom>
        </p:spPr>
        <p:txBody>
          <a:bodyPr spcFirstLastPara="1" wrap="square" lIns="91425" tIns="91425" rIns="91425" bIns="91425" anchor="t" anchorCtr="0">
            <a:normAutofit fontScale="90000"/>
          </a:bodyPr>
          <a:lstStyle/>
          <a:p>
            <a:pPr marL="0" marR="176999" lvl="0" indent="0" algn="l" rtl="0">
              <a:lnSpc>
                <a:spcPct val="150000"/>
              </a:lnSpc>
              <a:spcBef>
                <a:spcPts val="0"/>
              </a:spcBef>
              <a:spcAft>
                <a:spcPts val="0"/>
              </a:spcAft>
              <a:buClr>
                <a:schemeClr val="dk1"/>
              </a:buClr>
              <a:buSzPct val="41509"/>
              <a:buFont typeface="Arial"/>
              <a:buNone/>
            </a:pPr>
            <a:r>
              <a:rPr lang="pt-BR" sz="2650" b="1">
                <a:solidFill>
                  <a:srgbClr val="123141"/>
                </a:solidFill>
                <a:highlight>
                  <a:schemeClr val="lt1"/>
                </a:highlight>
                <a:latin typeface="Bree Serif"/>
                <a:ea typeface="Bree Serif"/>
                <a:cs typeface="Bree Serif"/>
                <a:sym typeface="Bree Serif"/>
              </a:rPr>
              <a:t>Ações Cevid - Biênio 2021/2022</a:t>
            </a:r>
            <a:endParaRPr>
              <a:latin typeface="Bree Serif"/>
              <a:ea typeface="Bree Serif"/>
              <a:cs typeface="Bree Serif"/>
              <a:sym typeface="Bree Serif"/>
            </a:endParaRPr>
          </a:p>
        </p:txBody>
      </p:sp>
      <p:pic>
        <p:nvPicPr>
          <p:cNvPr id="110" name="Google Shape;110;p20"/>
          <p:cNvPicPr preferRelativeResize="0"/>
          <p:nvPr/>
        </p:nvPicPr>
        <p:blipFill>
          <a:blip r:embed="rId3">
            <a:alphaModFix/>
          </a:blip>
          <a:stretch>
            <a:fillRect/>
          </a:stretch>
        </p:blipFill>
        <p:spPr>
          <a:xfrm>
            <a:off x="0" y="782650"/>
            <a:ext cx="9143999" cy="4318098"/>
          </a:xfrm>
          <a:prstGeom prst="rect">
            <a:avLst/>
          </a:prstGeom>
          <a:noFill/>
          <a:ln>
            <a:noFill/>
          </a:ln>
        </p:spPr>
      </p:pic>
      <p:sp>
        <p:nvSpPr>
          <p:cNvPr id="111" name="Google Shape;111;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25000" lnSpcReduction="20000"/>
          </a:bodyPr>
          <a:lstStyle/>
          <a:p>
            <a:pPr marL="0" lvl="0" indent="0" algn="l" rtl="0">
              <a:lnSpc>
                <a:spcPct val="200000"/>
              </a:lnSpc>
              <a:spcBef>
                <a:spcPts val="0"/>
              </a:spcBef>
              <a:spcAft>
                <a:spcPts val="0"/>
              </a:spcAft>
              <a:buClr>
                <a:schemeClr val="dk1"/>
              </a:buClr>
              <a:buSzPts val="275"/>
              <a:buFont typeface="Arial"/>
              <a:buNone/>
            </a:pPr>
            <a:r>
              <a:rPr lang="pt-BR" sz="4450" b="1">
                <a:solidFill>
                  <a:srgbClr val="123141"/>
                </a:solidFill>
                <a:latin typeface="Bree Serif"/>
                <a:ea typeface="Bree Serif"/>
                <a:cs typeface="Bree Serif"/>
                <a:sym typeface="Bree Serif"/>
              </a:rPr>
              <a:t>9 - Acompanhamento quanto ao suporte na qualificação do atendimento às vítimas. </a:t>
            </a:r>
            <a:endParaRPr sz="4450" b="1">
              <a:solidFill>
                <a:srgbClr val="123141"/>
              </a:solidFill>
              <a:latin typeface="Bree Serif"/>
              <a:ea typeface="Bree Serif"/>
              <a:cs typeface="Bree Serif"/>
              <a:sym typeface="Bree Serif"/>
            </a:endParaRPr>
          </a:p>
          <a:p>
            <a:pPr marL="0" lvl="0" indent="0" algn="l" rtl="0">
              <a:lnSpc>
                <a:spcPct val="200000"/>
              </a:lnSpc>
              <a:spcBef>
                <a:spcPts val="0"/>
              </a:spcBef>
              <a:spcAft>
                <a:spcPts val="0"/>
              </a:spcAft>
              <a:buClr>
                <a:schemeClr val="dk1"/>
              </a:buClr>
              <a:buSzPts val="275"/>
              <a:buFont typeface="Arial"/>
              <a:buNone/>
            </a:pPr>
            <a:r>
              <a:rPr lang="pt-BR" sz="4450" b="1">
                <a:solidFill>
                  <a:srgbClr val="123141"/>
                </a:solidFill>
                <a:latin typeface="Bree Serif"/>
                <a:ea typeface="Bree Serif"/>
                <a:cs typeface="Bree Serif"/>
                <a:sym typeface="Bree Serif"/>
              </a:rPr>
              <a:t>10 - Alteração na estruturação da CEVID (Vice Coordenadoria e Criação do Cargo de Assistente Social)</a:t>
            </a:r>
            <a:endParaRPr sz="4450" b="1">
              <a:solidFill>
                <a:srgbClr val="123141"/>
              </a:solidFill>
              <a:latin typeface="Bree Serif"/>
              <a:ea typeface="Bree Serif"/>
              <a:cs typeface="Bree Serif"/>
              <a:sym typeface="Bree Serif"/>
            </a:endParaRPr>
          </a:p>
          <a:p>
            <a:pPr marL="0" lvl="0" indent="0" algn="l" rtl="0">
              <a:lnSpc>
                <a:spcPct val="200000"/>
              </a:lnSpc>
              <a:spcBef>
                <a:spcPts val="0"/>
              </a:spcBef>
              <a:spcAft>
                <a:spcPts val="0"/>
              </a:spcAft>
              <a:buClr>
                <a:schemeClr val="dk1"/>
              </a:buClr>
              <a:buSzPts val="275"/>
              <a:buFont typeface="Arial"/>
              <a:buNone/>
            </a:pPr>
            <a:r>
              <a:rPr lang="pt-BR" sz="4450" b="1">
                <a:solidFill>
                  <a:srgbClr val="123141"/>
                </a:solidFill>
                <a:latin typeface="Bree Serif"/>
                <a:ea typeface="Bree Serif"/>
                <a:cs typeface="Bree Serif"/>
                <a:sym typeface="Bree Serif"/>
              </a:rPr>
              <a:t>12 - Alterações na página da CEVID objetivando facilitar o acesso ao Público e Divulgar as principais ações</a:t>
            </a:r>
            <a:endParaRPr sz="4450" b="1">
              <a:solidFill>
                <a:srgbClr val="123141"/>
              </a:solidFill>
              <a:latin typeface="Bree Serif"/>
              <a:ea typeface="Bree Serif"/>
              <a:cs typeface="Bree Serif"/>
              <a:sym typeface="Bree Serif"/>
            </a:endParaRPr>
          </a:p>
          <a:p>
            <a:pPr marL="0" lvl="0" indent="0" algn="l" rtl="0">
              <a:lnSpc>
                <a:spcPct val="200000"/>
              </a:lnSpc>
              <a:spcBef>
                <a:spcPts val="0"/>
              </a:spcBef>
              <a:spcAft>
                <a:spcPts val="0"/>
              </a:spcAft>
              <a:buClr>
                <a:schemeClr val="dk1"/>
              </a:buClr>
              <a:buSzPts val="275"/>
              <a:buFont typeface="Arial"/>
              <a:buNone/>
            </a:pPr>
            <a:r>
              <a:rPr lang="pt-BR" sz="4450" b="1">
                <a:solidFill>
                  <a:srgbClr val="123141"/>
                </a:solidFill>
                <a:latin typeface="Bree Serif"/>
                <a:ea typeface="Bree Serif"/>
                <a:cs typeface="Bree Serif"/>
                <a:sym typeface="Bree Serif"/>
              </a:rPr>
              <a:t>13 - Cartilha da rede de enfrentamento a VD para Escolas </a:t>
            </a:r>
            <a:endParaRPr sz="4450" b="1">
              <a:solidFill>
                <a:srgbClr val="123141"/>
              </a:solidFill>
              <a:latin typeface="Bree Serif"/>
              <a:ea typeface="Bree Serif"/>
              <a:cs typeface="Bree Serif"/>
              <a:sym typeface="Bree Serif"/>
            </a:endParaRPr>
          </a:p>
          <a:p>
            <a:pPr marL="0" lvl="0" indent="0" algn="l" rtl="0">
              <a:lnSpc>
                <a:spcPct val="200000"/>
              </a:lnSpc>
              <a:spcBef>
                <a:spcPts val="0"/>
              </a:spcBef>
              <a:spcAft>
                <a:spcPts val="0"/>
              </a:spcAft>
              <a:buNone/>
            </a:pPr>
            <a:r>
              <a:rPr lang="pt-BR" sz="4450" b="1">
                <a:solidFill>
                  <a:srgbClr val="123141"/>
                </a:solidFill>
                <a:latin typeface="Bree Serif"/>
                <a:ea typeface="Bree Serif"/>
                <a:cs typeface="Bree Serif"/>
                <a:sym typeface="Bree Serif"/>
              </a:rPr>
              <a:t>14 - Realização de Reuniões Públicas Trimestrais (Espaço de fala)</a:t>
            </a:r>
            <a:endParaRPr sz="4450" b="1">
              <a:solidFill>
                <a:srgbClr val="123141"/>
              </a:solidFill>
              <a:latin typeface="Bree Serif"/>
              <a:ea typeface="Bree Serif"/>
              <a:cs typeface="Bree Serif"/>
              <a:sym typeface="Bree Serif"/>
            </a:endParaRPr>
          </a:p>
          <a:p>
            <a:pPr marL="457200" lvl="0" indent="-299243" algn="l" rtl="0">
              <a:lnSpc>
                <a:spcPct val="200000"/>
              </a:lnSpc>
              <a:spcBef>
                <a:spcPts val="0"/>
              </a:spcBef>
              <a:spcAft>
                <a:spcPts val="0"/>
              </a:spcAft>
              <a:buClr>
                <a:srgbClr val="123141"/>
              </a:buClr>
              <a:buSzPct val="100000"/>
              <a:buFont typeface="Bree Serif"/>
              <a:buChar char="●"/>
            </a:pPr>
            <a:r>
              <a:rPr lang="pt-BR" sz="4450" b="1">
                <a:solidFill>
                  <a:srgbClr val="123141"/>
                </a:solidFill>
                <a:latin typeface="Bree Serif"/>
                <a:ea typeface="Bree Serif"/>
                <a:cs typeface="Bree Serif"/>
                <a:sym typeface="Bree Serif"/>
              </a:rPr>
              <a:t>Espaço de fala: movimentos sociais e sistema de justiça</a:t>
            </a:r>
            <a:endParaRPr sz="4450" b="1">
              <a:solidFill>
                <a:srgbClr val="123141"/>
              </a:solidFill>
              <a:latin typeface="Bree Serif"/>
              <a:ea typeface="Bree Serif"/>
              <a:cs typeface="Bree Serif"/>
              <a:sym typeface="Bree Serif"/>
            </a:endParaRPr>
          </a:p>
          <a:p>
            <a:pPr marL="457200" lvl="0" indent="-299243" algn="l" rtl="0">
              <a:lnSpc>
                <a:spcPct val="200000"/>
              </a:lnSpc>
              <a:spcBef>
                <a:spcPts val="0"/>
              </a:spcBef>
              <a:spcAft>
                <a:spcPts val="0"/>
              </a:spcAft>
              <a:buClr>
                <a:srgbClr val="123141"/>
              </a:buClr>
              <a:buSzPct val="100000"/>
              <a:buFont typeface="Bree Serif"/>
              <a:buChar char="●"/>
            </a:pPr>
            <a:r>
              <a:rPr lang="pt-BR" sz="4450" b="1">
                <a:solidFill>
                  <a:srgbClr val="123141"/>
                </a:solidFill>
                <a:latin typeface="Bree Serif"/>
                <a:ea typeface="Bree Serif"/>
                <a:cs typeface="Bree Serif"/>
                <a:sym typeface="Bree Serif"/>
              </a:rPr>
              <a:t>Espaço de fala: mulheres indígenas debatem: violência doméstica e acesso à justiça</a:t>
            </a:r>
            <a:endParaRPr sz="4450" b="1">
              <a:solidFill>
                <a:srgbClr val="123141"/>
              </a:solidFill>
              <a:latin typeface="Bree Serif"/>
              <a:ea typeface="Bree Serif"/>
              <a:cs typeface="Bree Serif"/>
              <a:sym typeface="Bree Serif"/>
            </a:endParaRPr>
          </a:p>
          <a:p>
            <a:pPr marL="457200" lvl="0" indent="-299243" algn="l" rtl="0">
              <a:lnSpc>
                <a:spcPct val="200000"/>
              </a:lnSpc>
              <a:spcBef>
                <a:spcPts val="0"/>
              </a:spcBef>
              <a:spcAft>
                <a:spcPts val="0"/>
              </a:spcAft>
              <a:buClr>
                <a:srgbClr val="123141"/>
              </a:buClr>
              <a:buSzPct val="100000"/>
              <a:buFont typeface="Bree Serif"/>
              <a:buChar char="●"/>
            </a:pPr>
            <a:r>
              <a:rPr lang="pt-BR" sz="4450" b="1">
                <a:solidFill>
                  <a:srgbClr val="123141"/>
                </a:solidFill>
                <a:latin typeface="Bree Serif"/>
                <a:ea typeface="Bree Serif"/>
                <a:cs typeface="Bree Serif"/>
                <a:sym typeface="Bree Serif"/>
              </a:rPr>
              <a:t>Espaço de fala: mulheres migrantes, apátridas e refugiadas</a:t>
            </a:r>
            <a:endParaRPr sz="4450" b="1">
              <a:solidFill>
                <a:srgbClr val="123141"/>
              </a:solidFill>
              <a:latin typeface="Bree Serif"/>
              <a:ea typeface="Bree Serif"/>
              <a:cs typeface="Bree Serif"/>
              <a:sym typeface="Bree Serif"/>
            </a:endParaRPr>
          </a:p>
          <a:p>
            <a:pPr marL="0" lvl="0" indent="0" algn="l" rtl="0">
              <a:lnSpc>
                <a:spcPct val="200000"/>
              </a:lnSpc>
              <a:spcBef>
                <a:spcPts val="0"/>
              </a:spcBef>
              <a:spcAft>
                <a:spcPts val="0"/>
              </a:spcAft>
              <a:buNone/>
            </a:pPr>
            <a:r>
              <a:rPr lang="pt-BR" sz="4450" b="1">
                <a:solidFill>
                  <a:srgbClr val="123141"/>
                </a:solidFill>
                <a:latin typeface="Bree Serif"/>
                <a:ea typeface="Bree Serif"/>
                <a:cs typeface="Bree Serif"/>
                <a:sym typeface="Bree Serif"/>
              </a:rPr>
              <a:t>15 - Realizações de convênio entre  a CEVID- Escola Judicial e Universidades para Pesquisa sobre o tema da violência doméstica e familiar</a:t>
            </a:r>
            <a:endParaRPr sz="4450" b="1">
              <a:solidFill>
                <a:srgbClr val="123141"/>
              </a:solidFill>
              <a:latin typeface="Bree Serif"/>
              <a:ea typeface="Bree Serif"/>
              <a:cs typeface="Bree Serif"/>
              <a:sym typeface="Bree Serif"/>
            </a:endParaRPr>
          </a:p>
          <a:p>
            <a:pPr marL="0" lvl="0" indent="0" algn="l" rtl="0">
              <a:lnSpc>
                <a:spcPct val="150000"/>
              </a:lnSpc>
              <a:spcBef>
                <a:spcPts val="0"/>
              </a:spcBef>
              <a:spcAft>
                <a:spcPts val="0"/>
              </a:spcAft>
              <a:buNone/>
            </a:pPr>
            <a:endParaRPr sz="3650" b="1">
              <a:solidFill>
                <a:srgbClr val="123141"/>
              </a:solidFill>
            </a:endParaRPr>
          </a:p>
          <a:p>
            <a:pPr marL="0" lvl="0" indent="0" algn="l" rtl="0">
              <a:lnSpc>
                <a:spcPct val="150000"/>
              </a:lnSpc>
              <a:spcBef>
                <a:spcPts val="0"/>
              </a:spcBef>
              <a:spcAft>
                <a:spcPts val="0"/>
              </a:spcAft>
              <a:buClr>
                <a:schemeClr val="dk1"/>
              </a:buClr>
              <a:buSzPct val="100000"/>
              <a:buFont typeface="Arial"/>
              <a:buNone/>
            </a:pPr>
            <a:endParaRPr sz="1100" b="1">
              <a:solidFill>
                <a:srgbClr val="123141"/>
              </a:solidFill>
            </a:endParaRPr>
          </a:p>
          <a:p>
            <a:pPr marL="0" lvl="0" indent="0" algn="l" rtl="0">
              <a:spcBef>
                <a:spcPts val="0"/>
              </a:spcBef>
              <a:spcAft>
                <a:spcPts val="12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290125" y="170425"/>
            <a:ext cx="8520600" cy="572700"/>
          </a:xfrm>
          <a:prstGeom prst="rect">
            <a:avLst/>
          </a:prstGeom>
        </p:spPr>
        <p:txBody>
          <a:bodyPr spcFirstLastPara="1" wrap="square" lIns="91425" tIns="91425" rIns="91425" bIns="91425" anchor="t" anchorCtr="0">
            <a:normAutofit fontScale="90000"/>
          </a:bodyPr>
          <a:lstStyle/>
          <a:p>
            <a:pPr marL="134999" marR="101775" lvl="0" indent="0" algn="just" rtl="0">
              <a:lnSpc>
                <a:spcPct val="150000"/>
              </a:lnSpc>
              <a:spcBef>
                <a:spcPts val="0"/>
              </a:spcBef>
              <a:spcAft>
                <a:spcPts val="0"/>
              </a:spcAft>
              <a:buClr>
                <a:schemeClr val="dk1"/>
              </a:buClr>
              <a:buSzPct val="76744"/>
              <a:buFont typeface="Arial"/>
              <a:buNone/>
            </a:pPr>
            <a:r>
              <a:rPr lang="pt-BR" sz="1433" b="1">
                <a:solidFill>
                  <a:srgbClr val="123141"/>
                </a:solidFill>
                <a:latin typeface="Bree Serif"/>
                <a:ea typeface="Bree Serif"/>
                <a:cs typeface="Bree Serif"/>
                <a:sym typeface="Bree Serif"/>
              </a:rPr>
              <a:t>A CEVID promove diversas ações para concretização da Política Judiciária Nacional de Enfrentamento à Violência contra Mulher, abrangendo as seguintes frentes de atuação, dentre outras:</a:t>
            </a:r>
            <a:endParaRPr sz="1433" b="1">
              <a:solidFill>
                <a:srgbClr val="123141"/>
              </a:solidFill>
              <a:latin typeface="Bree Serif"/>
              <a:ea typeface="Bree Serif"/>
              <a:cs typeface="Bree Serif"/>
              <a:sym typeface="Bree Serif"/>
            </a:endParaRPr>
          </a:p>
          <a:p>
            <a:pPr marL="0" lvl="0" indent="0" algn="l" rtl="0">
              <a:spcBef>
                <a:spcPts val="0"/>
              </a:spcBef>
              <a:spcAft>
                <a:spcPts val="0"/>
              </a:spcAft>
              <a:buNone/>
            </a:pPr>
            <a:endParaRPr/>
          </a:p>
        </p:txBody>
      </p:sp>
      <p:sp>
        <p:nvSpPr>
          <p:cNvPr id="117" name="Google Shape;117;p21"/>
          <p:cNvSpPr txBox="1">
            <a:spLocks noGrp="1"/>
          </p:cNvSpPr>
          <p:nvPr>
            <p:ph type="body" idx="1"/>
          </p:nvPr>
        </p:nvSpPr>
        <p:spPr>
          <a:xfrm>
            <a:off x="67250" y="1152475"/>
            <a:ext cx="8991900" cy="3416400"/>
          </a:xfrm>
          <a:prstGeom prst="rect">
            <a:avLst/>
          </a:prstGeom>
        </p:spPr>
        <p:txBody>
          <a:bodyPr spcFirstLastPara="1" wrap="square" lIns="91425" tIns="91425" rIns="91425" bIns="91425" anchor="t" anchorCtr="0">
            <a:normAutofit/>
          </a:bodyPr>
          <a:lstStyle/>
          <a:p>
            <a:pPr marL="134999" marR="101775" lvl="0" indent="0" algn="just" rtl="0">
              <a:lnSpc>
                <a:spcPct val="150000"/>
              </a:lnSpc>
              <a:spcBef>
                <a:spcPts val="0"/>
              </a:spcBef>
              <a:spcAft>
                <a:spcPts val="0"/>
              </a:spcAft>
              <a:buNone/>
            </a:pPr>
            <a:endParaRPr sz="1100">
              <a:solidFill>
                <a:schemeClr val="dk1"/>
              </a:solidFill>
              <a:latin typeface="Bree Serif"/>
              <a:ea typeface="Bree Serif"/>
              <a:cs typeface="Bree Serif"/>
              <a:sym typeface="Bree Serif"/>
            </a:endParaRPr>
          </a:p>
          <a:p>
            <a:pPr marL="134999" marR="101775" lvl="0" indent="0" algn="just" rtl="0">
              <a:lnSpc>
                <a:spcPct val="150000"/>
              </a:lnSpc>
              <a:spcBef>
                <a:spcPts val="0"/>
              </a:spcBef>
              <a:spcAft>
                <a:spcPts val="0"/>
              </a:spcAft>
              <a:buNone/>
            </a:pPr>
            <a:endParaRPr sz="1100">
              <a:solidFill>
                <a:schemeClr val="dk1"/>
              </a:solidFill>
              <a:latin typeface="Bree Serif"/>
              <a:ea typeface="Bree Serif"/>
              <a:cs typeface="Bree Serif"/>
              <a:sym typeface="Bree Serif"/>
            </a:endParaRPr>
          </a:p>
          <a:p>
            <a:pPr marL="0" lvl="0" indent="0" algn="l" rtl="0">
              <a:spcBef>
                <a:spcPts val="0"/>
              </a:spcBef>
              <a:spcAft>
                <a:spcPts val="1200"/>
              </a:spcAft>
              <a:buNone/>
            </a:pPr>
            <a:endParaRPr/>
          </a:p>
        </p:txBody>
      </p:sp>
      <p:pic>
        <p:nvPicPr>
          <p:cNvPr id="118" name="Google Shape;118;p21"/>
          <p:cNvPicPr preferRelativeResize="0"/>
          <p:nvPr/>
        </p:nvPicPr>
        <p:blipFill rotWithShape="1">
          <a:blip r:embed="rId3">
            <a:alphaModFix/>
          </a:blip>
          <a:srcRect l="-470" t="-20581" r="469" b="13994"/>
          <a:stretch/>
        </p:blipFill>
        <p:spPr>
          <a:xfrm>
            <a:off x="-43150" y="-142475"/>
            <a:ext cx="9187149" cy="5285976"/>
          </a:xfrm>
          <a:prstGeom prst="rect">
            <a:avLst/>
          </a:prstGeom>
          <a:noFill/>
          <a:ln>
            <a:noFill/>
          </a:ln>
        </p:spPr>
      </p:pic>
      <p:sp>
        <p:nvSpPr>
          <p:cNvPr id="119" name="Google Shape;119;p21"/>
          <p:cNvSpPr txBox="1"/>
          <p:nvPr/>
        </p:nvSpPr>
        <p:spPr>
          <a:xfrm>
            <a:off x="220650" y="743125"/>
            <a:ext cx="8702700" cy="5156400"/>
          </a:xfrm>
          <a:prstGeom prst="rect">
            <a:avLst/>
          </a:prstGeom>
          <a:noFill/>
          <a:ln>
            <a:noFill/>
          </a:ln>
        </p:spPr>
        <p:txBody>
          <a:bodyPr spcFirstLastPara="1" wrap="square" lIns="91425" tIns="91425" rIns="91425" bIns="91425" anchor="t" anchorCtr="0">
            <a:spAutoFit/>
          </a:bodyPr>
          <a:lstStyle/>
          <a:p>
            <a:pPr marL="134999" marR="101775" lvl="0" indent="0" algn="just" rtl="0">
              <a:lnSpc>
                <a:spcPct val="115000"/>
              </a:lnSpc>
              <a:spcBef>
                <a:spcPts val="0"/>
              </a:spcBef>
              <a:spcAft>
                <a:spcPts val="0"/>
              </a:spcAft>
              <a:buNone/>
            </a:pPr>
            <a:endParaRPr sz="1100">
              <a:solidFill>
                <a:schemeClr val="dk1"/>
              </a:solidFill>
              <a:latin typeface="Bree Serif"/>
              <a:ea typeface="Bree Serif"/>
              <a:cs typeface="Bree Serif"/>
              <a:sym typeface="Bree Serif"/>
            </a:endParaRPr>
          </a:p>
          <a:p>
            <a:pPr marL="134999" marR="101775" lvl="0" indent="0" algn="just" rtl="0">
              <a:lnSpc>
                <a:spcPct val="115000"/>
              </a:lnSpc>
              <a:spcBef>
                <a:spcPts val="0"/>
              </a:spcBef>
              <a:spcAft>
                <a:spcPts val="0"/>
              </a:spcAft>
              <a:buNone/>
            </a:pPr>
            <a:r>
              <a:rPr lang="pt-BR" sz="1100">
                <a:solidFill>
                  <a:schemeClr val="dk1"/>
                </a:solidFill>
                <a:latin typeface="Bree Serif"/>
                <a:ea typeface="Bree Serif"/>
                <a:cs typeface="Bree Serif"/>
                <a:sym typeface="Bree Serif"/>
              </a:rPr>
              <a:t>Organização e participação em eventos, com representantes estaduais e locais dos órgãos da rede de atenção à mulher vítima de violência, com o intuito de promover a ampliação, o aperfeiçoamento e a integração dos serviços de proteção e assistência à mulher e a seus dependentes.</a:t>
            </a:r>
            <a:endParaRPr sz="1100">
              <a:solidFill>
                <a:schemeClr val="dk1"/>
              </a:solidFill>
              <a:latin typeface="Bree Serif"/>
              <a:ea typeface="Bree Serif"/>
              <a:cs typeface="Bree Serif"/>
              <a:sym typeface="Bree Serif"/>
            </a:endParaRPr>
          </a:p>
          <a:p>
            <a:pPr marL="134999" marR="101775" lvl="0" indent="0" algn="just" rtl="0">
              <a:lnSpc>
                <a:spcPct val="115000"/>
              </a:lnSpc>
              <a:spcBef>
                <a:spcPts val="0"/>
              </a:spcBef>
              <a:spcAft>
                <a:spcPts val="0"/>
              </a:spcAft>
              <a:buNone/>
            </a:pPr>
            <a:endParaRPr sz="1100">
              <a:solidFill>
                <a:schemeClr val="dk1"/>
              </a:solidFill>
              <a:latin typeface="Bree Serif"/>
              <a:ea typeface="Bree Serif"/>
              <a:cs typeface="Bree Serif"/>
              <a:sym typeface="Bree Serif"/>
            </a:endParaRPr>
          </a:p>
          <a:p>
            <a:pPr marL="134999" marR="101775" lvl="0" indent="0" algn="just" rtl="0">
              <a:lnSpc>
                <a:spcPct val="115000"/>
              </a:lnSpc>
              <a:spcBef>
                <a:spcPts val="0"/>
              </a:spcBef>
              <a:spcAft>
                <a:spcPts val="0"/>
              </a:spcAft>
              <a:buNone/>
            </a:pPr>
            <a:r>
              <a:rPr lang="pt-BR" sz="1100">
                <a:solidFill>
                  <a:schemeClr val="dk1"/>
                </a:solidFill>
                <a:latin typeface="Bree Serif"/>
                <a:ea typeface="Bree Serif"/>
                <a:cs typeface="Bree Serif"/>
                <a:sym typeface="Bree Serif"/>
              </a:rPr>
              <a:t>Criação e participação em grupos de trabalho, com o objetivo de estabelecer protocolos de atuação para padronização de procedimentos no atendimento aos envolvidos em situações de violência doméstica e familiar contra a mulher, bem como para o aprimoramento e a integração de dados.</a:t>
            </a:r>
            <a:endParaRPr sz="1100">
              <a:solidFill>
                <a:schemeClr val="dk1"/>
              </a:solidFill>
              <a:latin typeface="Bree Serif"/>
              <a:ea typeface="Bree Serif"/>
              <a:cs typeface="Bree Serif"/>
              <a:sym typeface="Bree Serif"/>
            </a:endParaRPr>
          </a:p>
          <a:p>
            <a:pPr marL="134999" marR="101775" lvl="0" indent="0" algn="just" rtl="0">
              <a:lnSpc>
                <a:spcPct val="115000"/>
              </a:lnSpc>
              <a:spcBef>
                <a:spcPts val="0"/>
              </a:spcBef>
              <a:spcAft>
                <a:spcPts val="0"/>
              </a:spcAft>
              <a:buNone/>
            </a:pPr>
            <a:endParaRPr sz="1100">
              <a:solidFill>
                <a:schemeClr val="dk1"/>
              </a:solidFill>
              <a:latin typeface="Bree Serif"/>
              <a:ea typeface="Bree Serif"/>
              <a:cs typeface="Bree Serif"/>
              <a:sym typeface="Bree Serif"/>
            </a:endParaRPr>
          </a:p>
          <a:p>
            <a:pPr marL="134999" marR="101775" lvl="0" indent="0" algn="just" rtl="0">
              <a:lnSpc>
                <a:spcPct val="115000"/>
              </a:lnSpc>
              <a:spcBef>
                <a:spcPts val="0"/>
              </a:spcBef>
              <a:spcAft>
                <a:spcPts val="0"/>
              </a:spcAft>
              <a:buClr>
                <a:schemeClr val="dk1"/>
              </a:buClr>
              <a:buSzPts val="1100"/>
              <a:buFont typeface="Arial"/>
              <a:buNone/>
            </a:pPr>
            <a:r>
              <a:rPr lang="pt-BR" sz="1100">
                <a:solidFill>
                  <a:schemeClr val="dk1"/>
                </a:solidFill>
                <a:latin typeface="Bree Serif"/>
                <a:ea typeface="Bree Serif"/>
                <a:cs typeface="Bree Serif"/>
                <a:sym typeface="Bree Serif"/>
              </a:rPr>
              <a:t>Realização de mutirões, visando conferir maior agilidade ao processamento e julgamento dos feitos atinentes à Lei Maria da Penha e feminicídios.</a:t>
            </a:r>
            <a:endParaRPr sz="1100">
              <a:solidFill>
                <a:schemeClr val="dk1"/>
              </a:solidFill>
              <a:latin typeface="Bree Serif"/>
              <a:ea typeface="Bree Serif"/>
              <a:cs typeface="Bree Serif"/>
              <a:sym typeface="Bree Serif"/>
            </a:endParaRPr>
          </a:p>
          <a:p>
            <a:pPr marL="134999" marR="101775" lvl="0" indent="0" algn="just" rtl="0">
              <a:lnSpc>
                <a:spcPct val="115000"/>
              </a:lnSpc>
              <a:spcBef>
                <a:spcPts val="0"/>
              </a:spcBef>
              <a:spcAft>
                <a:spcPts val="0"/>
              </a:spcAft>
              <a:buClr>
                <a:schemeClr val="dk1"/>
              </a:buClr>
              <a:buSzPts val="1100"/>
              <a:buFont typeface="Arial"/>
              <a:buNone/>
            </a:pPr>
            <a:endParaRPr sz="1100">
              <a:solidFill>
                <a:schemeClr val="dk1"/>
              </a:solidFill>
              <a:latin typeface="Bree Serif"/>
              <a:ea typeface="Bree Serif"/>
              <a:cs typeface="Bree Serif"/>
              <a:sym typeface="Bree Serif"/>
            </a:endParaRPr>
          </a:p>
          <a:p>
            <a:pPr marL="134999" marR="101775" lvl="0" indent="0" algn="just" rtl="0">
              <a:lnSpc>
                <a:spcPct val="115000"/>
              </a:lnSpc>
              <a:spcBef>
                <a:spcPts val="0"/>
              </a:spcBef>
              <a:spcAft>
                <a:spcPts val="0"/>
              </a:spcAft>
              <a:buClr>
                <a:schemeClr val="dk1"/>
              </a:buClr>
              <a:buSzPts val="1100"/>
              <a:buFont typeface="Arial"/>
              <a:buNone/>
            </a:pPr>
            <a:r>
              <a:rPr lang="pt-BR" sz="1100">
                <a:solidFill>
                  <a:schemeClr val="dk1"/>
                </a:solidFill>
                <a:latin typeface="Bree Serif"/>
                <a:ea typeface="Bree Serif"/>
                <a:cs typeface="Bree Serif"/>
                <a:sym typeface="Bree Serif"/>
              </a:rPr>
              <a:t>Organização e participação em campanhas institucionais com o intuito de promover a igualdade de gênero e a pacificação social, bem como a ampliação e o aprimoramento do atendimento institucional aos casos de violência doméstica e familiar contra a mulher.</a:t>
            </a:r>
            <a:endParaRPr sz="1100">
              <a:solidFill>
                <a:schemeClr val="dk1"/>
              </a:solidFill>
              <a:latin typeface="Bree Serif"/>
              <a:ea typeface="Bree Serif"/>
              <a:cs typeface="Bree Serif"/>
              <a:sym typeface="Bree Serif"/>
            </a:endParaRPr>
          </a:p>
          <a:p>
            <a:pPr marL="134999" marR="101775" lvl="0" indent="0" algn="just" rtl="0">
              <a:lnSpc>
                <a:spcPct val="115000"/>
              </a:lnSpc>
              <a:spcBef>
                <a:spcPts val="0"/>
              </a:spcBef>
              <a:spcAft>
                <a:spcPts val="0"/>
              </a:spcAft>
              <a:buNone/>
            </a:pPr>
            <a:endParaRPr sz="1100">
              <a:solidFill>
                <a:schemeClr val="dk1"/>
              </a:solidFill>
              <a:latin typeface="Bree Serif"/>
              <a:ea typeface="Bree Serif"/>
              <a:cs typeface="Bree Serif"/>
              <a:sym typeface="Bree Serif"/>
            </a:endParaRPr>
          </a:p>
          <a:p>
            <a:pPr marL="134999" marR="101775" lvl="0" indent="0" algn="just" rtl="0">
              <a:lnSpc>
                <a:spcPct val="115000"/>
              </a:lnSpc>
              <a:spcBef>
                <a:spcPts val="0"/>
              </a:spcBef>
              <a:spcAft>
                <a:spcPts val="0"/>
              </a:spcAft>
              <a:buClr>
                <a:schemeClr val="dk1"/>
              </a:buClr>
              <a:buSzPts val="1100"/>
              <a:buFont typeface="Arial"/>
              <a:buNone/>
            </a:pPr>
            <a:r>
              <a:rPr lang="pt-BR" sz="1100">
                <a:solidFill>
                  <a:schemeClr val="dk1"/>
                </a:solidFill>
                <a:latin typeface="Bree Serif"/>
                <a:ea typeface="Bree Serif"/>
                <a:cs typeface="Bree Serif"/>
                <a:sym typeface="Bree Serif"/>
              </a:rPr>
              <a:t>Organização e participação em capacitações voltadas a magistrados, servidores, estagiários e demais profissionais do Judiciário, bem como a outros órgãos integrantes da rede de atenção à mulher, sobre questões afetas à violência contra a mulher e a perspectiva de gênero no atendimento institucional aos casos atinentes à Lei Maria da Penha. </a:t>
            </a:r>
            <a:endParaRPr sz="1100">
              <a:solidFill>
                <a:schemeClr val="dk1"/>
              </a:solidFill>
              <a:latin typeface="Bree Serif"/>
              <a:ea typeface="Bree Serif"/>
              <a:cs typeface="Bree Serif"/>
              <a:sym typeface="Bree Serif"/>
            </a:endParaRPr>
          </a:p>
          <a:p>
            <a:pPr marL="134999" marR="101775" lvl="0" indent="0" algn="just" rtl="0">
              <a:lnSpc>
                <a:spcPct val="115000"/>
              </a:lnSpc>
              <a:spcBef>
                <a:spcPts val="0"/>
              </a:spcBef>
              <a:spcAft>
                <a:spcPts val="0"/>
              </a:spcAft>
              <a:buClr>
                <a:schemeClr val="dk1"/>
              </a:buClr>
              <a:buSzPts val="1100"/>
              <a:buFont typeface="Arial"/>
              <a:buNone/>
            </a:pPr>
            <a:endParaRPr sz="1100">
              <a:solidFill>
                <a:schemeClr val="dk1"/>
              </a:solidFill>
              <a:latin typeface="Bree Serif"/>
              <a:ea typeface="Bree Serif"/>
              <a:cs typeface="Bree Serif"/>
              <a:sym typeface="Bree Serif"/>
            </a:endParaRPr>
          </a:p>
          <a:p>
            <a:pPr marL="134999" marR="101775" lvl="0" indent="0" algn="just" rtl="0">
              <a:lnSpc>
                <a:spcPct val="115000"/>
              </a:lnSpc>
              <a:spcBef>
                <a:spcPts val="0"/>
              </a:spcBef>
              <a:spcAft>
                <a:spcPts val="0"/>
              </a:spcAft>
              <a:buClr>
                <a:schemeClr val="dk1"/>
              </a:buClr>
              <a:buSzPts val="1100"/>
              <a:buFont typeface="Arial"/>
              <a:buNone/>
            </a:pPr>
            <a:r>
              <a:rPr lang="pt-BR" sz="1100">
                <a:solidFill>
                  <a:schemeClr val="dk1"/>
                </a:solidFill>
                <a:latin typeface="Bree Serif"/>
                <a:ea typeface="Bree Serif"/>
                <a:cs typeface="Bree Serif"/>
                <a:sym typeface="Bree Serif"/>
              </a:rPr>
              <a:t>Divulgação - por meio de eventos e publicações em mídias institucionais -, de projetos e boas práticas no atendimento à violência contra a mulher já implementados pelas Comarcas do Estado, bem como articulação com os órgãos pertinentes para expansão dos referidos projetos e práticas para as Comarcas interessadas.</a:t>
            </a:r>
            <a:endParaRPr sz="1100">
              <a:solidFill>
                <a:schemeClr val="dk1"/>
              </a:solidFill>
              <a:latin typeface="Bree Serif"/>
              <a:ea typeface="Bree Serif"/>
              <a:cs typeface="Bree Serif"/>
              <a:sym typeface="Bree Serif"/>
            </a:endParaRPr>
          </a:p>
          <a:p>
            <a:pPr marL="0" lvl="0" indent="0" algn="l" rtl="0">
              <a:lnSpc>
                <a:spcPct val="115000"/>
              </a:lnSpc>
              <a:spcBef>
                <a:spcPts val="0"/>
              </a:spcBef>
              <a:spcAft>
                <a:spcPts val="0"/>
              </a:spcAft>
              <a:buClr>
                <a:schemeClr val="dk1"/>
              </a:buClr>
              <a:buSzPts val="1100"/>
              <a:buFont typeface="Arial"/>
              <a:buNone/>
            </a:pPr>
            <a:endParaRPr sz="1800">
              <a:solidFill>
                <a:schemeClr val="dk2"/>
              </a:solidFill>
            </a:endParaRPr>
          </a:p>
          <a:p>
            <a:pPr marL="0" lvl="0" indent="0" algn="l" rtl="0">
              <a:spcBef>
                <a:spcPts val="120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4154</Words>
  <Application>Microsoft Office PowerPoint</Application>
  <PresentationFormat>Apresentação na tela (16:9)</PresentationFormat>
  <Paragraphs>222</Paragraphs>
  <Slides>29</Slides>
  <Notes>29</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29</vt:i4>
      </vt:variant>
    </vt:vector>
  </HeadingPairs>
  <TitlesOfParts>
    <vt:vector size="34" baseType="lpstr">
      <vt:lpstr>Arial</vt:lpstr>
      <vt:lpstr>Nunito</vt:lpstr>
      <vt:lpstr>Montserrat</vt:lpstr>
      <vt:lpstr>Bree Serif</vt:lpstr>
      <vt:lpstr>Simple Light</vt:lpstr>
      <vt:lpstr>Curso de Formação Inicial à Magistratura</vt:lpstr>
      <vt:lpstr>7 Metas para o Biênio 2021/2022</vt:lpstr>
      <vt:lpstr>        Resolução n° 20, de 11 de novembro de 2011 </vt:lpstr>
      <vt:lpstr>Resolução n° 203, de 09 de julho de 2018   </vt:lpstr>
      <vt:lpstr>Composição da CEVID   </vt:lpstr>
      <vt:lpstr>Estrutura da CEVID</vt:lpstr>
      <vt:lpstr>Ações Cevid - Biênio 2021/2022 </vt:lpstr>
      <vt:lpstr>Ações Cevid - Biênio 2021/2022</vt:lpstr>
      <vt:lpstr>A CEVID promove diversas ações para concretização da Política Judiciária Nacional de Enfrentamento à Violência contra Mulher, abrangendo as seguintes frentes de atuação, dentre outras: </vt:lpstr>
      <vt:lpstr>Manual de Rotinas e Estruturação dos Juizados de Violência Doméstica e Familiar contra a Mulher</vt:lpstr>
      <vt:lpstr>Boletins Informativos</vt:lpstr>
      <vt:lpstr>Guia da Cevid </vt:lpstr>
      <vt:lpstr>Relatório de Pesquisa das MPU’s</vt:lpstr>
      <vt:lpstr>Cartilha para Adolescentes </vt:lpstr>
      <vt:lpstr>Folders CEVID - materiais que a CEVID dispõe impressos e no site</vt:lpstr>
      <vt:lpstr>Dossiê Feminicídio: por que aconteceu com ela? </vt:lpstr>
      <vt:lpstr>Guia da Rede de Proteção às Mulheres Vítimas de Violência Doméstica e Familiar </vt:lpstr>
      <vt:lpstr>Guia de Grupos para Homens Autores de Violência Doméstica</vt:lpstr>
      <vt:lpstr>                                                   Protocolo do Feminicídio </vt:lpstr>
      <vt:lpstr>Formulário Nacional de Avaliação de Risco (FNAR)</vt:lpstr>
      <vt:lpstr>                           Patrulhas Maria da Penha</vt:lpstr>
      <vt:lpstr>                                    Patrulhas Maria da Penha</vt:lpstr>
      <vt:lpstr>  Patrulhas Maria da Penha</vt:lpstr>
      <vt:lpstr>FOVID - Fórum Paranaense de Violência Doméstica e Familiar contra a Mulher</vt:lpstr>
      <vt:lpstr>Semana Nacional da Justiça pela Paz em Casa</vt:lpstr>
      <vt:lpstr>Semana da Justiça pela Paz em Casa  Principais ações realizadas durante a campanha</vt:lpstr>
      <vt:lpstr>Aplicativo do Pânico - APP 190</vt:lpstr>
      <vt:lpstr>Aplicativo do Pânico</vt:lpstr>
      <vt:lpstr>CEVID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Curso de Formação Inicial à Magistratura</dc:title>
  <dc:creator>Taiane Rodrigues Ferreira</dc:creator>
  <cp:lastModifiedBy>09651808918@tjpr.jus.br</cp:lastModifiedBy>
  <cp:revision>3</cp:revision>
  <dcterms:modified xsi:type="dcterms:W3CDTF">2022-07-22T20:10:04Z</dcterms:modified>
</cp:coreProperties>
</file>